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Lst>
  <p:notesMasterIdLst>
    <p:notesMasterId r:id="rId5"/>
  </p:notesMasterIdLst>
  <p:handoutMasterIdLst>
    <p:handoutMasterId r:id="rId12"/>
  </p:handoutMasterIdLst>
  <p:sldIdLst>
    <p:sldId id="3026" r:id="rId4"/>
    <p:sldId id="3117" r:id="rId6"/>
    <p:sldId id="3129" r:id="rId7"/>
    <p:sldId id="3259" r:id="rId8"/>
    <p:sldId id="3136" r:id="rId9"/>
    <p:sldId id="3272" r:id="rId10"/>
    <p:sldId id="3155" r:id="rId11"/>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73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ESHU" initials="Y"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61B7"/>
    <a:srgbClr val="D47630"/>
    <a:srgbClr val="D7552D"/>
    <a:srgbClr val="D38D31"/>
    <a:srgbClr val="C18A43"/>
    <a:srgbClr val="C94C3B"/>
    <a:srgbClr val="4CB86D"/>
    <a:srgbClr val="C55A11"/>
    <a:srgbClr val="4373A3"/>
    <a:srgbClr val="4BA7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97" autoAdjust="0"/>
    <p:restoredTop sz="94660"/>
  </p:normalViewPr>
  <p:slideViewPr>
    <p:cSldViewPr snapToGrid="0" showGuides="1">
      <p:cViewPr varScale="1">
        <p:scale>
          <a:sx n="67" d="100"/>
          <a:sy n="67" d="100"/>
        </p:scale>
        <p:origin x="616" y="52"/>
      </p:cViewPr>
      <p:guideLst>
        <p:guide orient="horz" pos="2136"/>
        <p:guide pos="373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84.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handoutMaster" Target="handoutMasters/handoutMaster1.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F61E8F-1044-4CF0-A714-36C1B3BE564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83122D-373D-4111-B876-02CE5AF3985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34d253de-948b-477d-8907-a837b753e304.source.default.zh-Hans</a:t>
            </a:r>
            <a:endParaRPr lang="zh-CN" altLang="en-US"/>
          </a:p>
        </p:txBody>
      </p:sp>
      <p:sp>
        <p:nvSpPr>
          <p:cNvPr id="4" name="灯片编号占位符 3"/>
          <p:cNvSpPr>
            <a:spLocks noGrp="1"/>
          </p:cNvSpPr>
          <p:nvPr>
            <p:ph type="sldNum" sz="quarter" idx="10"/>
          </p:nvPr>
        </p:nvSpPr>
        <p:spPr/>
        <p:txBody>
          <a:bodyPr/>
          <a:lstStyle/>
          <a:p>
            <a:fld id="{2B735503-9D21-443F-BC18-5459550EB72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ltLang="zh-CN"/>
          </a:p>
        </p:txBody>
      </p:sp>
      <p:sp>
        <p:nvSpPr>
          <p:cNvPr id="4" name="灯片编号占位符 3"/>
          <p:cNvSpPr>
            <a:spLocks noGrp="1"/>
          </p:cNvSpPr>
          <p:nvPr>
            <p:ph type="sldNum" sz="quarter" idx="10"/>
          </p:nvPr>
        </p:nvSpPr>
        <p:spPr/>
        <p:txBody>
          <a:bodyPr/>
          <a:lstStyle/>
          <a:p>
            <a:fld id="{2B735503-9D21-443F-BC18-5459550EB72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34d253de-948b-477d-8907-a837b753e304.source.default.zh-Hans</a:t>
            </a:r>
            <a:endParaRPr lang="zh-CN" altLang="en-US"/>
          </a:p>
        </p:txBody>
      </p:sp>
      <p:sp>
        <p:nvSpPr>
          <p:cNvPr id="4" name="灯片编号占位符 3"/>
          <p:cNvSpPr>
            <a:spLocks noGrp="1"/>
          </p:cNvSpPr>
          <p:nvPr>
            <p:ph type="sldNum" sz="quarter" idx="10"/>
          </p:nvPr>
        </p:nvSpPr>
        <p:spPr/>
        <p:txBody>
          <a:bodyPr/>
          <a:lstStyle/>
          <a:p>
            <a:fld id="{2B735503-9D21-443F-BC18-5459550EB72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34d253de-948b-477d-8907-a837b753e304.source.default.zh-Hans</a:t>
            </a:r>
            <a:endParaRPr lang="zh-CN" altLang="en-US"/>
          </a:p>
        </p:txBody>
      </p:sp>
      <p:sp>
        <p:nvSpPr>
          <p:cNvPr id="4" name="灯片编号占位符 3"/>
          <p:cNvSpPr>
            <a:spLocks noGrp="1"/>
          </p:cNvSpPr>
          <p:nvPr>
            <p:ph type="sldNum" sz="quarter" idx="10"/>
          </p:nvPr>
        </p:nvSpPr>
        <p:spPr/>
        <p:txBody>
          <a:bodyPr/>
          <a:lstStyle/>
          <a:p>
            <a:fld id="{2B735503-9D21-443F-BC18-5459550EB72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4.xml"/><Relationship Id="rId8" Type="http://schemas.openxmlformats.org/officeDocument/2006/relationships/tags" Target="../tags/tag3.xml"/><Relationship Id="rId7" Type="http://schemas.openxmlformats.org/officeDocument/2006/relationships/image" Target="file:///C:\Users\1V994W2\PycharmProjects\PPT_Background_Generation/pic_temp/pic_half_right.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pic_half_left.png" TargetMode="External"/><Relationship Id="rId3" Type="http://schemas.openxmlformats.org/officeDocument/2006/relationships/image" Target="../media/image1.png"/><Relationship Id="rId2" Type="http://schemas.openxmlformats.org/officeDocument/2006/relationships/tags" Target="../tags/tag1.xml"/><Relationship Id="rId13" Type="http://schemas.openxmlformats.org/officeDocument/2006/relationships/tags" Target="../tags/tag8.xml"/><Relationship Id="rId12" Type="http://schemas.openxmlformats.org/officeDocument/2006/relationships/tags" Target="../tags/tag7.xml"/><Relationship Id="rId11" Type="http://schemas.openxmlformats.org/officeDocument/2006/relationships/tags" Target="../tags/tag6.xml"/><Relationship Id="rId10" Type="http://schemas.openxmlformats.org/officeDocument/2006/relationships/tags" Target="../tags/tag5.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29.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tags" Target="../tags/tag36.xml"/><Relationship Id="rId7" Type="http://schemas.openxmlformats.org/officeDocument/2006/relationships/tags" Target="../tags/tag35.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41.xml"/><Relationship Id="rId4" Type="http://schemas.openxmlformats.org/officeDocument/2006/relationships/tags" Target="../tags/tag40.xml"/><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50.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5" Type="http://schemas.openxmlformats.org/officeDocument/2006/relationships/tags" Target="../tags/tag59.xml"/><Relationship Id="rId4" Type="http://schemas.openxmlformats.org/officeDocument/2006/relationships/tags" Target="../tags/tag58.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6" Type="http://schemas.openxmlformats.org/officeDocument/2006/relationships/tags" Target="../tags/tag64.xml"/><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空白">
    <p:spTree>
      <p:nvGrpSpPr>
        <p:cNvPr id="1" name=""/>
        <p:cNvGrpSpPr/>
        <p:nvPr/>
      </p:nvGrpSpPr>
      <p:grpSpPr>
        <a:xfrm>
          <a:off x="0" y="0"/>
          <a:ext cx="0" cy="0"/>
          <a:chOff x="0" y="0"/>
          <a:chExt cx="0" cy="0"/>
        </a:xfrm>
      </p:grpSpPr>
      <p:sp>
        <p:nvSpPr>
          <p:cNvPr id="3" name="竖排内容占位符 2"/>
          <p:cNvSpPr>
            <a:spLocks noGrp="1"/>
          </p:cNvSpPr>
          <p:nvPr>
            <p:ph orient="vert" sz="quarter" idx="10"/>
          </p:nvPr>
        </p:nvSpPr>
        <p:spPr>
          <a:xfrm>
            <a:off x="2707798" y="843179"/>
            <a:ext cx="7705725" cy="4687887"/>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tx2"/>
        </a:solidFill>
        <a:effectLst/>
      </p:bgPr>
    </p:bg>
    <p:spTree>
      <p:nvGrpSpPr>
        <p:cNvPr id="1" name=""/>
        <p:cNvGrpSpPr/>
        <p:nvPr/>
      </p:nvGrpSpPr>
      <p:grpSpPr>
        <a:xfrm>
          <a:off x="0" y="0"/>
          <a:ext cx="0" cy="0"/>
          <a:chOff x="0" y="0"/>
          <a:chExt cx="0" cy="0"/>
        </a:xfrm>
      </p:grpSpPr>
      <p:pic>
        <p:nvPicPr>
          <p:cNvPr id="7" name="图片 6"/>
          <p:cNvPicPr/>
          <p:nvPr userDrawn="1">
            <p:custDataLst>
              <p:tags r:id="rId2"/>
            </p:custDataLst>
          </p:nvPr>
        </p:nvPicPr>
        <p:blipFill>
          <a:blip r:embed="rId3" r:link="rId4" cstate="email"/>
          <a:stretch>
            <a:fillRect/>
          </a:stretch>
        </p:blipFill>
        <p:spPr>
          <a:xfrm>
            <a:off x="0" y="1397000"/>
            <a:ext cx="2086332" cy="4064000"/>
          </a:xfrm>
          <a:prstGeom prst="rect">
            <a:avLst/>
          </a:prstGeom>
        </p:spPr>
      </p:pic>
      <p:pic>
        <p:nvPicPr>
          <p:cNvPr id="6" name="图片 5"/>
          <p:cNvPicPr/>
          <p:nvPr userDrawn="1">
            <p:custDataLst>
              <p:tags r:id="rId5"/>
            </p:custDataLst>
          </p:nvPr>
        </p:nvPicPr>
        <p:blipFill>
          <a:blip r:embed="rId6" r:link="rId7" cstate="email"/>
          <a:stretch>
            <a:fillRect/>
          </a:stretch>
        </p:blipFill>
        <p:spPr>
          <a:xfrm>
            <a:off x="10105668" y="1397000"/>
            <a:ext cx="2086332" cy="4064000"/>
          </a:xfrm>
          <a:prstGeom prst="rect">
            <a:avLst/>
          </a:prstGeom>
        </p:spPr>
      </p:pic>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2" name="标题 1"/>
          <p:cNvSpPr>
            <a:spLocks noGrp="1"/>
          </p:cNvSpPr>
          <p:nvPr>
            <p:ph type="title" idx="13" hasCustomPrompt="1"/>
            <p:custDataLst>
              <p:tags r:id="rId11"/>
            </p:custDataLst>
          </p:nvPr>
        </p:nvSpPr>
        <p:spPr>
          <a:xfrm>
            <a:off x="3412490" y="2466975"/>
            <a:ext cx="5365750" cy="1398905"/>
          </a:xfrm>
        </p:spPr>
        <p:txBody>
          <a:bodyPr vert="horz" lIns="90000" tIns="46800" rIns="90000" bIns="0" rtlCol="0" anchor="b" anchorCtr="0">
            <a:normAutofit/>
          </a:bodyPr>
          <a:lstStyle>
            <a:lvl1pPr algn="dist">
              <a:defRPr lang="zh-CN" altLang="en-US" sz="8000" b="0" spc="1000" baseline="0">
                <a:solidFill>
                  <a:schemeClr val="tx1">
                    <a:lumMod val="85000"/>
                    <a:lumOff val="15000"/>
                  </a:schemeClr>
                </a:solidFill>
                <a:latin typeface="Arial" panose="020B0604020202020204" pitchFamily="34" charset="0"/>
                <a:ea typeface="汉仪旗黑-85S" panose="00020600040101010101" pitchFamily="18" charset="-122"/>
              </a:defRPr>
            </a:lvl1pPr>
          </a:lstStyle>
          <a:p>
            <a:pPr marL="0" lvl="0" algn="dist"/>
            <a:r>
              <a:rPr lang="zh-CN" altLang="en-US" dirty="0"/>
              <a:t>编辑标题</a:t>
            </a:r>
            <a:endParaRPr lang="zh-CN" altLang="en-US" dirty="0"/>
          </a:p>
        </p:txBody>
      </p:sp>
      <p:sp>
        <p:nvSpPr>
          <p:cNvPr id="8" name="文本占位符 7"/>
          <p:cNvSpPr>
            <a:spLocks noGrp="1"/>
          </p:cNvSpPr>
          <p:nvPr>
            <p:ph type="body" idx="14" hasCustomPrompt="1"/>
            <p:custDataLst>
              <p:tags r:id="rId12"/>
            </p:custDataLst>
          </p:nvPr>
        </p:nvSpPr>
        <p:spPr>
          <a:xfrm>
            <a:off x="3413125" y="4204334"/>
            <a:ext cx="5365115" cy="788400"/>
          </a:xfrm>
        </p:spPr>
        <p:txBody>
          <a:bodyPr vert="horz" wrap="square" lIns="90000" tIns="0" rIns="90000" bIns="46800" rtlCol="0" anchor="t" anchorCtr="0">
            <a:normAutofit/>
          </a:bodyPr>
          <a:lstStyle>
            <a:lvl1pPr marL="0" indent="0" algn="ctr">
              <a:buNone/>
              <a:defRPr lang="zh-CN" altLang="en-US" sz="2000" spc="200">
                <a:ln>
                  <a:noFill/>
                </a:ln>
                <a:solidFill>
                  <a:schemeClr val="tx1">
                    <a:lumMod val="65000"/>
                    <a:lumOff val="35000"/>
                  </a:schemeClr>
                </a:solidFill>
                <a:effectLst/>
                <a:uLnTx/>
                <a:latin typeface="Arial" panose="020B0604020202020204" pitchFamily="34" charset="0"/>
                <a:ea typeface="微软雅黑" panose="020B0503020204020204" pitchFamily="34" charset="-122"/>
                <a:cs typeface="微软雅黑" panose="020B0503020204020204" pitchFamily="34" charset="-122"/>
              </a:defRPr>
            </a:lvl1pPr>
          </a:lstStyle>
          <a:p>
            <a:pPr marL="228600" lvl="0" indent="-228600" algn="ctr">
              <a:lnSpc>
                <a:spcPct val="100000"/>
              </a:lnSpc>
              <a:spcAft>
                <a:spcPts val="0"/>
              </a:spcAft>
              <a:buClrTx/>
              <a:buSzTx/>
            </a:pPr>
            <a:r>
              <a:rPr lang="zh-CN" altLang="en-US" dirty="0"/>
              <a:t>单击此处编辑文本</a:t>
            </a:r>
            <a:endParaRPr lang="zh-CN" altLang="en-US" dirty="0"/>
          </a:p>
        </p:txBody>
      </p:sp>
      <p:cxnSp>
        <p:nvCxnSpPr>
          <p:cNvPr id="9" name="直接连接符 8"/>
          <p:cNvCxnSpPr/>
          <p:nvPr userDrawn="1">
            <p:custDataLst>
              <p:tags r:id="rId13"/>
            </p:custDataLst>
          </p:nvPr>
        </p:nvCxnSpPr>
        <p:spPr>
          <a:xfrm>
            <a:off x="3355340" y="4001135"/>
            <a:ext cx="5480050" cy="0"/>
          </a:xfrm>
          <a:prstGeom prst="line">
            <a:avLst/>
          </a:prstGeom>
          <a:ln>
            <a:solidFill>
              <a:schemeClr val="tx1">
                <a:lumMod val="75000"/>
                <a:lumOff val="25000"/>
              </a:schemeClr>
            </a:solidFill>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dirty="0"/>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B9F5744-2136-47EC-8F86-E222D4CD9E87}"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7F8D388-EA29-4EAB-887D-5F0A7FCE5E7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4.xml"/><Relationship Id="rId8" Type="http://schemas.openxmlformats.org/officeDocument/2006/relationships/slideLayout" Target="../slideLayouts/slideLayout23.xml"/><Relationship Id="rId7" Type="http://schemas.openxmlformats.org/officeDocument/2006/relationships/slideLayout" Target="../slideLayouts/slideLayout22.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8" Type="http://schemas.openxmlformats.org/officeDocument/2006/relationships/theme" Target="../theme/theme2.xml"/><Relationship Id="rId17" Type="http://schemas.openxmlformats.org/officeDocument/2006/relationships/tags" Target="../tags/tag69.xml"/><Relationship Id="rId16" Type="http://schemas.openxmlformats.org/officeDocument/2006/relationships/tags" Target="../tags/tag68.xml"/><Relationship Id="rId15" Type="http://schemas.openxmlformats.org/officeDocument/2006/relationships/tags" Target="../tags/tag67.xml"/><Relationship Id="rId14" Type="http://schemas.openxmlformats.org/officeDocument/2006/relationships/tags" Target="../tags/tag66.xml"/><Relationship Id="rId13" Type="http://schemas.openxmlformats.org/officeDocument/2006/relationships/tags" Target="../tags/tag65.xml"/><Relationship Id="rId12" Type="http://schemas.openxmlformats.org/officeDocument/2006/relationships/slideLayout" Target="../slideLayouts/slideLayout27.xml"/><Relationship Id="rId11" Type="http://schemas.openxmlformats.org/officeDocument/2006/relationships/slideLayout" Target="../slideLayouts/slideLayout26.xml"/><Relationship Id="rId10" Type="http://schemas.openxmlformats.org/officeDocument/2006/relationships/slideLayout" Target="../slideLayouts/slideLayout25.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F5744-2136-47EC-8F86-E222D4CD9E87}"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F8D388-EA29-4EAB-887D-5F0A7FCE5E7F}"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tags" Target="../tags/tag70.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4.xml"/><Relationship Id="rId2" Type="http://schemas.openxmlformats.org/officeDocument/2006/relationships/tags" Target="../tags/tag71.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14.xml"/><Relationship Id="rId2" Type="http://schemas.openxmlformats.org/officeDocument/2006/relationships/tags" Target="../tags/tag7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14.xml"/><Relationship Id="rId2" Type="http://schemas.openxmlformats.org/officeDocument/2006/relationships/tags" Target="../tags/tag73.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image" Target="../media/image4.jpeg"/><Relationship Id="rId13" Type="http://schemas.openxmlformats.org/officeDocument/2006/relationships/notesSlide" Target="../notesSlides/notesSlide5.xml"/><Relationship Id="rId12" Type="http://schemas.openxmlformats.org/officeDocument/2006/relationships/slideLayout" Target="../slideLayouts/slideLayout14.xml"/><Relationship Id="rId11" Type="http://schemas.openxmlformats.org/officeDocument/2006/relationships/tags" Target="../tags/tag83.xml"/><Relationship Id="rId10" Type="http://schemas.openxmlformats.org/officeDocument/2006/relationships/tags" Target="../tags/tag82.xml"/><Relationship Id="rId1" Type="http://schemas.openxmlformats.org/officeDocument/2006/relationships/tags" Target="../tags/tag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3938" y="20320"/>
            <a:ext cx="12192000" cy="6867390"/>
          </a:xfrm>
          <a:prstGeom prst="rect">
            <a:avLst/>
          </a:prstGeom>
          <a:blipFill dpi="0" rotWithShape="1">
            <a:blip r:embed="rId1"/>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latin typeface="微软雅黑" panose="020B0503020204020204" pitchFamily="34" charset="-122"/>
              <a:ea typeface="微软雅黑" panose="020B0503020204020204" pitchFamily="34" charset="-122"/>
            </a:endParaRPr>
          </a:p>
        </p:txBody>
      </p:sp>
      <p:sp>
        <p:nvSpPr>
          <p:cNvPr id="9" name="矩形 259"/>
          <p:cNvSpPr>
            <a:spLocks noChangeArrowheads="1"/>
          </p:cNvSpPr>
          <p:nvPr/>
        </p:nvSpPr>
        <p:spPr bwMode="auto">
          <a:xfrm>
            <a:off x="352424" y="989965"/>
            <a:ext cx="11458575" cy="3249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tabLst>
                <a:tab pos="4845050" algn="l"/>
              </a:tabLst>
            </a:pPr>
            <a:r>
              <a:rPr sz="5400" b="1" cap="all" dirty="0">
                <a:solidFill>
                  <a:srgbClr val="0F6EBD"/>
                </a:solidFill>
                <a:latin typeface="黑体" panose="02010609060101010101" charset="-122"/>
                <a:ea typeface="黑体" panose="02010609060101010101" charset="-122"/>
                <a:cs typeface="Arial" panose="020B0604020202020204" pitchFamily="34" charset="0"/>
              </a:rPr>
              <a:t>《关于调整阿克苏地区基本医疗保险有关政策的通知》</a:t>
            </a:r>
            <a:endParaRPr sz="5400" b="1" cap="all" dirty="0">
              <a:solidFill>
                <a:srgbClr val="0F6EBD"/>
              </a:solidFill>
              <a:latin typeface="黑体" panose="02010609060101010101" charset="-122"/>
              <a:ea typeface="黑体" panose="02010609060101010101" charset="-122"/>
              <a:cs typeface="Arial" panose="020B0604020202020204" pitchFamily="34" charset="0"/>
            </a:endParaRPr>
          </a:p>
          <a:p>
            <a:pPr algn="ctr">
              <a:buNone/>
              <a:tabLst>
                <a:tab pos="4845050" algn="l"/>
              </a:tabLst>
            </a:pPr>
            <a:r>
              <a:rPr sz="5400" b="1" cap="all" dirty="0">
                <a:solidFill>
                  <a:srgbClr val="0F6EBD"/>
                </a:solidFill>
                <a:latin typeface="黑体" panose="02010609060101010101" charset="-122"/>
                <a:ea typeface="黑体" panose="02010609060101010101" charset="-122"/>
                <a:cs typeface="Arial" panose="020B0604020202020204" pitchFamily="34" charset="0"/>
              </a:rPr>
              <a:t>文件解读</a:t>
            </a:r>
            <a:endParaRPr sz="5400" b="1" cap="all" dirty="0">
              <a:solidFill>
                <a:srgbClr val="0F6EBD"/>
              </a:solidFill>
              <a:latin typeface="黑体" panose="02010609060101010101" charset="-122"/>
              <a:ea typeface="黑体" panose="02010609060101010101" charset="-122"/>
              <a:cs typeface="Arial" panose="020B0604020202020204" pitchFamily="34" charset="0"/>
            </a:endParaRPr>
          </a:p>
          <a:p>
            <a:pPr algn="ctr">
              <a:buNone/>
              <a:tabLst>
                <a:tab pos="4845050" algn="l"/>
              </a:tabLst>
            </a:pPr>
            <a:r>
              <a:rPr lang="zh-CN" altLang="en-US" cap="all" dirty="0">
                <a:solidFill>
                  <a:srgbClr val="0F6EBD"/>
                </a:solidFill>
                <a:latin typeface="黑体" panose="02010609060101010101" charset="-122"/>
                <a:ea typeface="黑体" panose="02010609060101010101" charset="-122"/>
                <a:cs typeface="Arial" panose="020B0604020202020204" pitchFamily="34" charset="0"/>
              </a:rPr>
              <a:t>阿克苏地区医疗保障局</a:t>
            </a:r>
            <a:endParaRPr lang="zh-CN" altLang="en-US" cap="all" dirty="0">
              <a:solidFill>
                <a:srgbClr val="0F6EBD"/>
              </a:solidFill>
              <a:latin typeface="黑体" panose="02010609060101010101" charset="-122"/>
              <a:ea typeface="黑体" panose="02010609060101010101" charset="-122"/>
              <a:cs typeface="Arial" panose="020B0604020202020204" pitchFamily="34" charset="0"/>
            </a:endParaRPr>
          </a:p>
        </p:txBody>
      </p:sp>
      <p:sp>
        <p:nvSpPr>
          <p:cNvPr id="11" name="矩形 259"/>
          <p:cNvSpPr>
            <a:spLocks noChangeArrowheads="1"/>
          </p:cNvSpPr>
          <p:nvPr/>
        </p:nvSpPr>
        <p:spPr bwMode="auto">
          <a:xfrm>
            <a:off x="2424799" y="3719009"/>
            <a:ext cx="7120090" cy="436245"/>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lIns="34133" tIns="34133" rIns="34133" bIns="34133" anchor="ctr" anchorCtr="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endParaRPr lang="zh-CN" altLang="en-US" sz="2400" dirty="0">
              <a:solidFill>
                <a:schemeClr val="accent5">
                  <a:lumMod val="75000"/>
                </a:schemeClr>
              </a:solidFill>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9"/>
                                        </p:tgtEl>
                                        <p:attrNameLst>
                                          <p:attrName>ppt_y</p:attrName>
                                        </p:attrNameLst>
                                      </p:cBhvr>
                                      <p:tavLst>
                                        <p:tav tm="0">
                                          <p:val>
                                            <p:strVal val="#ppt_y"/>
                                          </p:val>
                                        </p:tav>
                                        <p:tav tm="100000">
                                          <p:val>
                                            <p:strVal val="#ppt_y"/>
                                          </p:val>
                                        </p:tav>
                                      </p:tavLst>
                                    </p:anim>
                                    <p:anim calcmode="lin" valueType="num">
                                      <p:cBhvr>
                                        <p:cTn id="9"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9"/>
                                        </p:tgtEl>
                                      </p:cBhvr>
                                    </p:animEffect>
                                  </p:childTnLst>
                                </p:cTn>
                              </p:par>
                            </p:childTnLst>
                          </p:cTn>
                        </p:par>
                        <p:par>
                          <p:cTn id="12" fill="hold">
                            <p:stCondLst>
                              <p:cond delay="2349"/>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9"/>
                                        </p:tgtEl>
                                      </p:cBhvr>
                                    </p:animEffect>
                                    <p:animScale>
                                      <p:cBhvr>
                                        <p:cTn id="15" dur="250" autoRev="1" fill="hold"/>
                                        <p:tgtEl>
                                          <p:spTgt spid="9"/>
                                        </p:tgtEl>
                                      </p:cBhvr>
                                      <p:by x="105000" y="105000"/>
                                    </p:animScale>
                                  </p:childTnLst>
                                </p:cTn>
                              </p:par>
                            </p:childTnLst>
                          </p:cTn>
                        </p:par>
                        <p:par>
                          <p:cTn id="16" fill="hold">
                            <p:stCondLst>
                              <p:cond delay="2849"/>
                            </p:stCondLst>
                            <p:childTnLst>
                              <p:par>
                                <p:cTn id="17" presetID="10"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noChangeAspect="1"/>
          </p:cNvPicPr>
          <p:nvPr/>
        </p:nvPicPr>
        <p:blipFill rotWithShape="1">
          <a:blip r:embed="rId1" cstate="print">
            <a:extLst>
              <a:ext uri="{28A0092B-C50C-407E-A947-70E740481C1C}">
                <a14:useLocalDpi xmlns:a14="http://schemas.microsoft.com/office/drawing/2010/main" val="0"/>
              </a:ext>
            </a:extLst>
          </a:blip>
          <a:srcRect l="10256" t="36358" r="10256" b="44151"/>
          <a:stretch>
            <a:fillRect/>
          </a:stretch>
        </p:blipFill>
        <p:spPr>
          <a:xfrm>
            <a:off x="231793" y="207286"/>
            <a:ext cx="3168706" cy="553871"/>
          </a:xfrm>
          <a:prstGeom prst="rect">
            <a:avLst/>
          </a:prstGeom>
        </p:spPr>
      </p:pic>
      <p:sp>
        <p:nvSpPr>
          <p:cNvPr id="38" name="矩形 37"/>
          <p:cNvSpPr/>
          <p:nvPr/>
        </p:nvSpPr>
        <p:spPr>
          <a:xfrm>
            <a:off x="3400499" y="519982"/>
            <a:ext cx="8782536" cy="161055"/>
          </a:xfrm>
          <a:prstGeom prst="rect">
            <a:avLst/>
          </a:prstGeom>
          <a:gradFill flip="none" rotWithShape="1">
            <a:gsLst>
              <a:gs pos="0">
                <a:srgbClr val="259DD9">
                  <a:tint val="66000"/>
                  <a:satMod val="160000"/>
                </a:srgbClr>
              </a:gs>
              <a:gs pos="50000">
                <a:srgbClr val="259DD9">
                  <a:tint val="44500"/>
                  <a:satMod val="160000"/>
                </a:srgbClr>
              </a:gs>
              <a:gs pos="100000">
                <a:srgbClr val="259DD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rot="16200000" flipH="1">
            <a:off x="9738227" y="4404226"/>
            <a:ext cx="1184987" cy="3722559"/>
          </a:xfrm>
          <a:prstGeom prst="triangle">
            <a:avLst>
              <a:gd name="adj" fmla="val 34795"/>
            </a:avLst>
          </a:prstGeom>
          <a:solidFill>
            <a:srgbClr val="8BE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flipH="1">
            <a:off x="0" y="6180231"/>
            <a:ext cx="11846643" cy="686477"/>
          </a:xfrm>
          <a:prstGeom prst="triangle">
            <a:avLst>
              <a:gd name="adj" fmla="val 3479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txBox="1"/>
          <p:nvPr/>
        </p:nvSpPr>
        <p:spPr>
          <a:xfrm>
            <a:off x="1150620" y="1111885"/>
            <a:ext cx="5107940" cy="529590"/>
          </a:xfrm>
          <a:prstGeom prst="rect">
            <a:avLst/>
          </a:prstGeom>
        </p:spPr>
        <p:txBody>
          <a:bodyPr vert="horz" lIns="91440" tIns="45720" rIns="91440" bIns="45720" rtlCol="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US" altLang="zh-CN" sz="1400" b="1" kern="100"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400" b="1" kern="100" dirty="0">
                <a:ln/>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2800" b="1" kern="100"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重大意义</a:t>
            </a:r>
            <a:endParaRPr lang="en-US" altLang="zh-CN" sz="2800" b="1" kern="100"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p:cNvSpPr txBox="1"/>
          <p:nvPr/>
        </p:nvSpPr>
        <p:spPr>
          <a:xfrm>
            <a:off x="1157605" y="1817370"/>
            <a:ext cx="4498975" cy="3169285"/>
          </a:xfrm>
          <a:prstGeom prst="rect">
            <a:avLst/>
          </a:prstGeom>
          <a:noFill/>
        </p:spPr>
        <p:txBody>
          <a:bodyPr wrap="square" rtlCol="0" anchor="t">
            <a:spAutoFit/>
          </a:bodyPr>
          <a:lstStyle/>
          <a:p>
            <a:pPr marL="342900" indent="-342900">
              <a:buFont typeface="Arial" panose="020B0604020202020204" pitchFamily="34" charset="0"/>
              <a:buChar char="•"/>
            </a:pPr>
            <a:r>
              <a:rPr lang="en-US" altLang="zh-CN" sz="2400" b="1" kern="100"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为什么要调整阿克苏地区基本医疗保险有关政策？</a:t>
            </a:r>
            <a:endParaRPr sz="24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342900" indent="-342900">
              <a:buFont typeface="Arial" panose="020B0604020202020204" pitchFamily="34" charset="0"/>
              <a:buChar char="•"/>
            </a:pPr>
            <a:r>
              <a:rPr lang="zh-CN" sz="24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答：</a:t>
            </a:r>
            <a:r>
              <a:rPr sz="24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为严格落实国家医疗保障待遇清单，进一步</a:t>
            </a:r>
            <a:r>
              <a:rPr sz="240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规范</a:t>
            </a:r>
            <a:r>
              <a:rPr sz="24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阿克苏地区基本医疗保险政策，加强医保政策协同，确保医保基金安全运行、医保制度长期可持续</a:t>
            </a:r>
            <a:r>
              <a:rPr sz="32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sz="32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p:txBody>
      </p:sp>
      <p:pic>
        <p:nvPicPr>
          <p:cNvPr id="3" name="图片占位符 4" descr="840"/>
          <p:cNvPicPr>
            <a:picLocks noChangeAspect="1"/>
          </p:cNvPicPr>
          <p:nvPr>
            <p:custDataLst>
              <p:tags r:id="rId2"/>
            </p:custDataLst>
          </p:nvPr>
        </p:nvPicPr>
        <p:blipFill>
          <a:blip r:embed="rId3"/>
          <a:stretch>
            <a:fillRect/>
          </a:stretch>
        </p:blipFill>
        <p:spPr>
          <a:xfrm>
            <a:off x="6309995" y="1894840"/>
            <a:ext cx="4516755" cy="3493135"/>
          </a:xfrm>
          <a:prstGeom prst="rect">
            <a:avLst/>
          </a:prstGeom>
        </p:spPr>
      </p:pic>
    </p:spTree>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任意多边形 67"/>
          <p:cNvSpPr/>
          <p:nvPr/>
        </p:nvSpPr>
        <p:spPr bwMode="auto">
          <a:xfrm>
            <a:off x="8843914" y="3071588"/>
            <a:ext cx="244804" cy="283356"/>
          </a:xfrm>
          <a:custGeom>
            <a:avLst/>
            <a:gdLst>
              <a:gd name="T0" fmla="*/ 4748 w 9708"/>
              <a:gd name="T1" fmla="*/ 0 h 11239"/>
              <a:gd name="T2" fmla="*/ 0 w 9708"/>
              <a:gd name="T3" fmla="*/ 948 h 11239"/>
              <a:gd name="T4" fmla="*/ 0 w 9708"/>
              <a:gd name="T5" fmla="*/ 6676 h 11239"/>
              <a:gd name="T6" fmla="*/ 258 w 9708"/>
              <a:gd name="T7" fmla="*/ 7700 h 11239"/>
              <a:gd name="T8" fmla="*/ 933 w 9708"/>
              <a:gd name="T9" fmla="*/ 8690 h 11239"/>
              <a:gd name="T10" fmla="*/ 1883 w 9708"/>
              <a:gd name="T11" fmla="*/ 9596 h 11239"/>
              <a:gd name="T12" fmla="*/ 2966 w 9708"/>
              <a:gd name="T13" fmla="*/ 10359 h 11239"/>
              <a:gd name="T14" fmla="*/ 4030 w 9708"/>
              <a:gd name="T15" fmla="*/ 10915 h 11239"/>
              <a:gd name="T16" fmla="*/ 4698 w 9708"/>
              <a:gd name="T17" fmla="*/ 11219 h 11239"/>
              <a:gd name="T18" fmla="*/ 4807 w 9708"/>
              <a:gd name="T19" fmla="*/ 11239 h 11239"/>
              <a:gd name="T20" fmla="*/ 4927 w 9708"/>
              <a:gd name="T21" fmla="*/ 11219 h 11239"/>
              <a:gd name="T22" fmla="*/ 5806 w 9708"/>
              <a:gd name="T23" fmla="*/ 10915 h 11239"/>
              <a:gd name="T24" fmla="*/ 6840 w 9708"/>
              <a:gd name="T25" fmla="*/ 10359 h 11239"/>
              <a:gd name="T26" fmla="*/ 7888 w 9708"/>
              <a:gd name="T27" fmla="*/ 9596 h 11239"/>
              <a:gd name="T28" fmla="*/ 8808 w 9708"/>
              <a:gd name="T29" fmla="*/ 8690 h 11239"/>
              <a:gd name="T30" fmla="*/ 9459 w 9708"/>
              <a:gd name="T31" fmla="*/ 7700 h 11239"/>
              <a:gd name="T32" fmla="*/ 9708 w 9708"/>
              <a:gd name="T33" fmla="*/ 6676 h 11239"/>
              <a:gd name="T34" fmla="*/ 9708 w 9708"/>
              <a:gd name="T35" fmla="*/ 948 h 11239"/>
              <a:gd name="T36" fmla="*/ 4748 w 9708"/>
              <a:gd name="T37" fmla="*/ 0 h 11239"/>
              <a:gd name="T38" fmla="*/ 8993 w 9708"/>
              <a:gd name="T39" fmla="*/ 6324 h 11239"/>
              <a:gd name="T40" fmla="*/ 8323 w 9708"/>
              <a:gd name="T41" fmla="*/ 8094 h 11239"/>
              <a:gd name="T42" fmla="*/ 7490 w 9708"/>
              <a:gd name="T43" fmla="*/ 8922 h 11239"/>
              <a:gd name="T44" fmla="*/ 6540 w 9708"/>
              <a:gd name="T45" fmla="*/ 9619 h 11239"/>
              <a:gd name="T46" fmla="*/ 5605 w 9708"/>
              <a:gd name="T47" fmla="*/ 10126 h 11239"/>
              <a:gd name="T48" fmla="*/ 4915 w 9708"/>
              <a:gd name="T49" fmla="*/ 10308 h 11239"/>
              <a:gd name="T50" fmla="*/ 4807 w 9708"/>
              <a:gd name="T51" fmla="*/ 10326 h 11239"/>
              <a:gd name="T52" fmla="*/ 4708 w 9708"/>
              <a:gd name="T53" fmla="*/ 10308 h 11239"/>
              <a:gd name="T54" fmla="*/ 4219 w 9708"/>
              <a:gd name="T55" fmla="*/ 10126 h 11239"/>
              <a:gd name="T56" fmla="*/ 3256 w 9708"/>
              <a:gd name="T57" fmla="*/ 9618 h 11239"/>
              <a:gd name="T58" fmla="*/ 2257 w 9708"/>
              <a:gd name="T59" fmla="*/ 8939 h 11239"/>
              <a:gd name="T60" fmla="*/ 1397 w 9708"/>
              <a:gd name="T61" fmla="*/ 8111 h 11239"/>
              <a:gd name="T62" fmla="*/ 713 w 9708"/>
              <a:gd name="T63" fmla="*/ 6793 h 11239"/>
              <a:gd name="T64" fmla="*/ 713 w 9708"/>
              <a:gd name="T65" fmla="*/ 1630 h 11239"/>
              <a:gd name="T66" fmla="*/ 4753 w 9708"/>
              <a:gd name="T67" fmla="*/ 720 h 11239"/>
              <a:gd name="T68" fmla="*/ 8992 w 9708"/>
              <a:gd name="T69" fmla="*/ 1630 h 11239"/>
              <a:gd name="T70" fmla="*/ 8993 w 9708"/>
              <a:gd name="T71" fmla="*/ 6324 h 11239"/>
              <a:gd name="T72" fmla="*/ 4725 w 9708"/>
              <a:gd name="T73" fmla="*/ 5403 h 11239"/>
              <a:gd name="T74" fmla="*/ 4725 w 9708"/>
              <a:gd name="T75" fmla="*/ 9667 h 11239"/>
              <a:gd name="T76" fmla="*/ 6571 w 9708"/>
              <a:gd name="T77" fmla="*/ 8926 h 11239"/>
              <a:gd name="T78" fmla="*/ 8548 w 9708"/>
              <a:gd name="T79" fmla="*/ 5402 h 11239"/>
              <a:gd name="T80" fmla="*/ 4725 w 9708"/>
              <a:gd name="T81" fmla="*/ 5402 h 11239"/>
              <a:gd name="T82" fmla="*/ 4725 w 9708"/>
              <a:gd name="T83" fmla="*/ 5403 h 11239"/>
              <a:gd name="T84" fmla="*/ 1281 w 9708"/>
              <a:gd name="T85" fmla="*/ 1923 h 11239"/>
              <a:gd name="T86" fmla="*/ 1281 w 9708"/>
              <a:gd name="T87" fmla="*/ 5453 h 11239"/>
              <a:gd name="T88" fmla="*/ 4770 w 9708"/>
              <a:gd name="T89" fmla="*/ 5453 h 11239"/>
              <a:gd name="T90" fmla="*/ 4770 w 9708"/>
              <a:gd name="T91" fmla="*/ 1273 h 11239"/>
              <a:gd name="T92" fmla="*/ 1281 w 9708"/>
              <a:gd name="T93" fmla="*/ 1923 h 11239"/>
              <a:gd name="T94" fmla="*/ 1281 w 9708"/>
              <a:gd name="T95" fmla="*/ 1923 h 11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708" h="11239">
                <a:moveTo>
                  <a:pt x="4748" y="0"/>
                </a:moveTo>
                <a:lnTo>
                  <a:pt x="0" y="948"/>
                </a:lnTo>
                <a:lnTo>
                  <a:pt x="0" y="6676"/>
                </a:lnTo>
                <a:cubicBezTo>
                  <a:pt x="4" y="7033"/>
                  <a:pt x="92" y="7384"/>
                  <a:pt x="258" y="7700"/>
                </a:cubicBezTo>
                <a:cubicBezTo>
                  <a:pt x="441" y="8057"/>
                  <a:pt x="668" y="8389"/>
                  <a:pt x="933" y="8690"/>
                </a:cubicBezTo>
                <a:cubicBezTo>
                  <a:pt x="1223" y="9019"/>
                  <a:pt x="1540" y="9322"/>
                  <a:pt x="1883" y="9596"/>
                </a:cubicBezTo>
                <a:cubicBezTo>
                  <a:pt x="2226" y="9875"/>
                  <a:pt x="2589" y="10129"/>
                  <a:pt x="2966" y="10359"/>
                </a:cubicBezTo>
                <a:cubicBezTo>
                  <a:pt x="3307" y="10569"/>
                  <a:pt x="3662" y="10754"/>
                  <a:pt x="4030" y="10915"/>
                </a:cubicBezTo>
                <a:cubicBezTo>
                  <a:pt x="4370" y="11062"/>
                  <a:pt x="4440" y="11164"/>
                  <a:pt x="4698" y="11219"/>
                </a:cubicBezTo>
                <a:lnTo>
                  <a:pt x="4807" y="11239"/>
                </a:lnTo>
                <a:lnTo>
                  <a:pt x="4927" y="11219"/>
                </a:lnTo>
                <a:cubicBezTo>
                  <a:pt x="5229" y="11147"/>
                  <a:pt x="5524" y="11045"/>
                  <a:pt x="5806" y="10915"/>
                </a:cubicBezTo>
                <a:cubicBezTo>
                  <a:pt x="6164" y="10755"/>
                  <a:pt x="6509" y="10569"/>
                  <a:pt x="6840" y="10359"/>
                </a:cubicBezTo>
                <a:cubicBezTo>
                  <a:pt x="7206" y="10127"/>
                  <a:pt x="7556" y="9873"/>
                  <a:pt x="7888" y="9596"/>
                </a:cubicBezTo>
                <a:cubicBezTo>
                  <a:pt x="8221" y="9322"/>
                  <a:pt x="8529" y="9019"/>
                  <a:pt x="8808" y="8690"/>
                </a:cubicBezTo>
                <a:cubicBezTo>
                  <a:pt x="9064" y="8387"/>
                  <a:pt x="9283" y="8056"/>
                  <a:pt x="9459" y="7700"/>
                </a:cubicBezTo>
                <a:cubicBezTo>
                  <a:pt x="9619" y="7382"/>
                  <a:pt x="9704" y="7032"/>
                  <a:pt x="9708" y="6676"/>
                </a:cubicBezTo>
                <a:lnTo>
                  <a:pt x="9708" y="948"/>
                </a:lnTo>
                <a:lnTo>
                  <a:pt x="4748" y="0"/>
                </a:lnTo>
                <a:close/>
                <a:moveTo>
                  <a:pt x="8993" y="6324"/>
                </a:moveTo>
                <a:cubicBezTo>
                  <a:pt x="9055" y="7169"/>
                  <a:pt x="8503" y="7877"/>
                  <a:pt x="8323" y="8094"/>
                </a:cubicBezTo>
                <a:cubicBezTo>
                  <a:pt x="8071" y="8394"/>
                  <a:pt x="7792" y="8672"/>
                  <a:pt x="7490" y="8922"/>
                </a:cubicBezTo>
                <a:cubicBezTo>
                  <a:pt x="7189" y="9174"/>
                  <a:pt x="6872" y="9407"/>
                  <a:pt x="6540" y="9619"/>
                </a:cubicBezTo>
                <a:cubicBezTo>
                  <a:pt x="6242" y="9811"/>
                  <a:pt x="5928" y="9980"/>
                  <a:pt x="5605" y="10126"/>
                </a:cubicBezTo>
                <a:cubicBezTo>
                  <a:pt x="5384" y="10217"/>
                  <a:pt x="5152" y="10278"/>
                  <a:pt x="4915" y="10308"/>
                </a:cubicBezTo>
                <a:lnTo>
                  <a:pt x="4807" y="10326"/>
                </a:lnTo>
                <a:lnTo>
                  <a:pt x="4708" y="10308"/>
                </a:lnTo>
                <a:cubicBezTo>
                  <a:pt x="4537" y="10273"/>
                  <a:pt x="4371" y="10212"/>
                  <a:pt x="4219" y="10126"/>
                </a:cubicBezTo>
                <a:cubicBezTo>
                  <a:pt x="3886" y="9979"/>
                  <a:pt x="3564" y="9810"/>
                  <a:pt x="3256" y="9618"/>
                </a:cubicBezTo>
                <a:cubicBezTo>
                  <a:pt x="2908" y="9414"/>
                  <a:pt x="2574" y="9188"/>
                  <a:pt x="2257" y="8939"/>
                </a:cubicBezTo>
                <a:cubicBezTo>
                  <a:pt x="1946" y="8689"/>
                  <a:pt x="1658" y="8412"/>
                  <a:pt x="1397" y="8111"/>
                </a:cubicBezTo>
                <a:cubicBezTo>
                  <a:pt x="1060" y="7737"/>
                  <a:pt x="824" y="7284"/>
                  <a:pt x="713" y="6793"/>
                </a:cubicBezTo>
                <a:lnTo>
                  <a:pt x="713" y="1630"/>
                </a:lnTo>
                <a:lnTo>
                  <a:pt x="4753" y="720"/>
                </a:lnTo>
                <a:lnTo>
                  <a:pt x="8992" y="1630"/>
                </a:lnTo>
                <a:lnTo>
                  <a:pt x="8993" y="6324"/>
                </a:lnTo>
                <a:close/>
                <a:moveTo>
                  <a:pt x="4725" y="5403"/>
                </a:moveTo>
                <a:lnTo>
                  <a:pt x="4725" y="9667"/>
                </a:lnTo>
                <a:cubicBezTo>
                  <a:pt x="4937" y="9617"/>
                  <a:pt x="6133" y="9165"/>
                  <a:pt x="6571" y="8926"/>
                </a:cubicBezTo>
                <a:cubicBezTo>
                  <a:pt x="9038" y="7577"/>
                  <a:pt x="8548" y="5402"/>
                  <a:pt x="8548" y="5402"/>
                </a:cubicBezTo>
                <a:lnTo>
                  <a:pt x="4725" y="5402"/>
                </a:lnTo>
                <a:lnTo>
                  <a:pt x="4725" y="5403"/>
                </a:lnTo>
                <a:close/>
                <a:moveTo>
                  <a:pt x="1281" y="1923"/>
                </a:moveTo>
                <a:lnTo>
                  <a:pt x="1281" y="5453"/>
                </a:lnTo>
                <a:lnTo>
                  <a:pt x="4770" y="5453"/>
                </a:lnTo>
                <a:lnTo>
                  <a:pt x="4770" y="1273"/>
                </a:lnTo>
                <a:lnTo>
                  <a:pt x="1281" y="1923"/>
                </a:lnTo>
                <a:close/>
                <a:moveTo>
                  <a:pt x="1281" y="1923"/>
                </a:moveTo>
                <a:close/>
              </a:path>
            </a:pathLst>
          </a:custGeom>
          <a:solidFill>
            <a:srgbClr val="FFFFFF"/>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9" name="等腰三角形 38"/>
          <p:cNvSpPr/>
          <p:nvPr/>
        </p:nvSpPr>
        <p:spPr>
          <a:xfrm rot="5400000">
            <a:off x="705079" y="4967927"/>
            <a:ext cx="1184987" cy="2595157"/>
          </a:xfrm>
          <a:prstGeom prst="triangle">
            <a:avLst>
              <a:gd name="adj" fmla="val 34795"/>
            </a:avLst>
          </a:prstGeom>
          <a:solidFill>
            <a:srgbClr val="8BE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a:off x="240757" y="6180231"/>
            <a:ext cx="8258809" cy="686477"/>
          </a:xfrm>
          <a:prstGeom prst="triangle">
            <a:avLst>
              <a:gd name="adj" fmla="val 3479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p:cNvGrpSpPr/>
          <p:nvPr/>
        </p:nvGrpSpPr>
        <p:grpSpPr>
          <a:xfrm>
            <a:off x="240758" y="207286"/>
            <a:ext cx="11951242" cy="553871"/>
            <a:chOff x="240758" y="207286"/>
            <a:chExt cx="11951242" cy="553871"/>
          </a:xfrm>
        </p:grpSpPr>
        <p:pic>
          <p:nvPicPr>
            <p:cNvPr id="51" name="图片 50"/>
            <p:cNvPicPr>
              <a:picLocks noChangeAspect="1"/>
            </p:cNvPicPr>
            <p:nvPr/>
          </p:nvPicPr>
          <p:blipFill rotWithShape="1">
            <a:blip r:embed="rId1" cstate="print">
              <a:extLst>
                <a:ext uri="{28A0092B-C50C-407E-A947-70E740481C1C}">
                  <a14:useLocalDpi xmlns:a14="http://schemas.microsoft.com/office/drawing/2010/main" val="0"/>
                </a:ext>
              </a:extLst>
            </a:blip>
            <a:srcRect l="10256" t="36358" r="10256" b="44151"/>
            <a:stretch>
              <a:fillRect/>
            </a:stretch>
          </p:blipFill>
          <p:spPr>
            <a:xfrm>
              <a:off x="240758" y="207286"/>
              <a:ext cx="3168706" cy="553871"/>
            </a:xfrm>
            <a:prstGeom prst="rect">
              <a:avLst/>
            </a:prstGeom>
          </p:spPr>
        </p:pic>
        <p:sp>
          <p:nvSpPr>
            <p:cNvPr id="52" name="矩形 51"/>
            <p:cNvSpPr/>
            <p:nvPr/>
          </p:nvSpPr>
          <p:spPr>
            <a:xfrm>
              <a:off x="3409464" y="519982"/>
              <a:ext cx="8782536" cy="161055"/>
            </a:xfrm>
            <a:prstGeom prst="rect">
              <a:avLst/>
            </a:prstGeom>
            <a:gradFill flip="none" rotWithShape="1">
              <a:gsLst>
                <a:gs pos="0">
                  <a:srgbClr val="259DD9">
                    <a:tint val="66000"/>
                    <a:satMod val="160000"/>
                  </a:srgbClr>
                </a:gs>
                <a:gs pos="50000">
                  <a:srgbClr val="259DD9">
                    <a:tint val="44500"/>
                    <a:satMod val="160000"/>
                  </a:srgbClr>
                </a:gs>
                <a:gs pos="100000">
                  <a:srgbClr val="259DD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流程图: 终止 7" descr="7b0a20202020227461726765744d6f64756c65223a20226b6f6e6c696e65666f6e7473220a7d0a"/>
          <p:cNvSpPr/>
          <p:nvPr/>
        </p:nvSpPr>
        <p:spPr>
          <a:xfrm>
            <a:off x="1290955" y="2278380"/>
            <a:ext cx="8430895" cy="2032000"/>
          </a:xfrm>
          <a:prstGeom prst="flowChartTerminator">
            <a:avLst/>
          </a:prstGeom>
          <a:solidFill>
            <a:schemeClr val="accent5">
              <a:lumMod val="20000"/>
              <a:lumOff val="80000"/>
            </a:schemeClr>
          </a:solidFill>
          <a:ln>
            <a:gradFill>
              <a:gsLst>
                <a:gs pos="0">
                  <a:srgbClr val="14CD68"/>
                </a:gs>
                <a:gs pos="100000">
                  <a:srgbClr val="035C7D"/>
                </a:gs>
              </a:gsLst>
            </a:gradFill>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l">
              <a:lnSpc>
                <a:spcPct val="150000"/>
              </a:lnSpc>
            </a:pPr>
            <a:endParaRPr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a:lnSpc>
                <a:spcPct val="150000"/>
              </a:lnSpc>
            </a:pPr>
            <a:r>
              <a:rPr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参加阿克苏地区城镇职工基本医疗保险和城乡居民基本医疗保险的参保人员。</a:t>
            </a:r>
            <a:endParaRPr sz="2400" b="1">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pPr>
            <a:endParaRPr lang="zh-CN" altLang="en-US" sz="2400" b="1" dirty="0">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标题 1"/>
          <p:cNvSpPr txBox="1"/>
          <p:nvPr/>
        </p:nvSpPr>
        <p:spPr>
          <a:xfrm>
            <a:off x="1150620" y="1111885"/>
            <a:ext cx="5107940" cy="529590"/>
          </a:xfrm>
          <a:prstGeom prst="rect">
            <a:avLst/>
          </a:prstGeom>
        </p:spPr>
        <p:txBody>
          <a:bodyPr vert="horz" lIns="91440" tIns="45720" rIns="91440" bIns="45720" rtlCol="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en-US" altLang="zh-CN" sz="2400" b="1"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400" b="1"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适用范围</a:t>
            </a:r>
            <a:endParaRPr lang="zh-CN" altLang="en-US" sz="2400" b="1" kern="100"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任意多边形 67"/>
          <p:cNvSpPr/>
          <p:nvPr/>
        </p:nvSpPr>
        <p:spPr bwMode="auto">
          <a:xfrm>
            <a:off x="8958849" y="3080478"/>
            <a:ext cx="244804" cy="283356"/>
          </a:xfrm>
          <a:custGeom>
            <a:avLst/>
            <a:gdLst>
              <a:gd name="T0" fmla="*/ 4748 w 9708"/>
              <a:gd name="T1" fmla="*/ 0 h 11239"/>
              <a:gd name="T2" fmla="*/ 0 w 9708"/>
              <a:gd name="T3" fmla="*/ 948 h 11239"/>
              <a:gd name="T4" fmla="*/ 0 w 9708"/>
              <a:gd name="T5" fmla="*/ 6676 h 11239"/>
              <a:gd name="T6" fmla="*/ 258 w 9708"/>
              <a:gd name="T7" fmla="*/ 7700 h 11239"/>
              <a:gd name="T8" fmla="*/ 933 w 9708"/>
              <a:gd name="T9" fmla="*/ 8690 h 11239"/>
              <a:gd name="T10" fmla="*/ 1883 w 9708"/>
              <a:gd name="T11" fmla="*/ 9596 h 11239"/>
              <a:gd name="T12" fmla="*/ 2966 w 9708"/>
              <a:gd name="T13" fmla="*/ 10359 h 11239"/>
              <a:gd name="T14" fmla="*/ 4030 w 9708"/>
              <a:gd name="T15" fmla="*/ 10915 h 11239"/>
              <a:gd name="T16" fmla="*/ 4698 w 9708"/>
              <a:gd name="T17" fmla="*/ 11219 h 11239"/>
              <a:gd name="T18" fmla="*/ 4807 w 9708"/>
              <a:gd name="T19" fmla="*/ 11239 h 11239"/>
              <a:gd name="T20" fmla="*/ 4927 w 9708"/>
              <a:gd name="T21" fmla="*/ 11219 h 11239"/>
              <a:gd name="T22" fmla="*/ 5806 w 9708"/>
              <a:gd name="T23" fmla="*/ 10915 h 11239"/>
              <a:gd name="T24" fmla="*/ 6840 w 9708"/>
              <a:gd name="T25" fmla="*/ 10359 h 11239"/>
              <a:gd name="T26" fmla="*/ 7888 w 9708"/>
              <a:gd name="T27" fmla="*/ 9596 h 11239"/>
              <a:gd name="T28" fmla="*/ 8808 w 9708"/>
              <a:gd name="T29" fmla="*/ 8690 h 11239"/>
              <a:gd name="T30" fmla="*/ 9459 w 9708"/>
              <a:gd name="T31" fmla="*/ 7700 h 11239"/>
              <a:gd name="T32" fmla="*/ 9708 w 9708"/>
              <a:gd name="T33" fmla="*/ 6676 h 11239"/>
              <a:gd name="T34" fmla="*/ 9708 w 9708"/>
              <a:gd name="T35" fmla="*/ 948 h 11239"/>
              <a:gd name="T36" fmla="*/ 4748 w 9708"/>
              <a:gd name="T37" fmla="*/ 0 h 11239"/>
              <a:gd name="T38" fmla="*/ 8993 w 9708"/>
              <a:gd name="T39" fmla="*/ 6324 h 11239"/>
              <a:gd name="T40" fmla="*/ 8323 w 9708"/>
              <a:gd name="T41" fmla="*/ 8094 h 11239"/>
              <a:gd name="T42" fmla="*/ 7490 w 9708"/>
              <a:gd name="T43" fmla="*/ 8922 h 11239"/>
              <a:gd name="T44" fmla="*/ 6540 w 9708"/>
              <a:gd name="T45" fmla="*/ 9619 h 11239"/>
              <a:gd name="T46" fmla="*/ 5605 w 9708"/>
              <a:gd name="T47" fmla="*/ 10126 h 11239"/>
              <a:gd name="T48" fmla="*/ 4915 w 9708"/>
              <a:gd name="T49" fmla="*/ 10308 h 11239"/>
              <a:gd name="T50" fmla="*/ 4807 w 9708"/>
              <a:gd name="T51" fmla="*/ 10326 h 11239"/>
              <a:gd name="T52" fmla="*/ 4708 w 9708"/>
              <a:gd name="T53" fmla="*/ 10308 h 11239"/>
              <a:gd name="T54" fmla="*/ 4219 w 9708"/>
              <a:gd name="T55" fmla="*/ 10126 h 11239"/>
              <a:gd name="T56" fmla="*/ 3256 w 9708"/>
              <a:gd name="T57" fmla="*/ 9618 h 11239"/>
              <a:gd name="T58" fmla="*/ 2257 w 9708"/>
              <a:gd name="T59" fmla="*/ 8939 h 11239"/>
              <a:gd name="T60" fmla="*/ 1397 w 9708"/>
              <a:gd name="T61" fmla="*/ 8111 h 11239"/>
              <a:gd name="T62" fmla="*/ 713 w 9708"/>
              <a:gd name="T63" fmla="*/ 6793 h 11239"/>
              <a:gd name="T64" fmla="*/ 713 w 9708"/>
              <a:gd name="T65" fmla="*/ 1630 h 11239"/>
              <a:gd name="T66" fmla="*/ 4753 w 9708"/>
              <a:gd name="T67" fmla="*/ 720 h 11239"/>
              <a:gd name="T68" fmla="*/ 8992 w 9708"/>
              <a:gd name="T69" fmla="*/ 1630 h 11239"/>
              <a:gd name="T70" fmla="*/ 8993 w 9708"/>
              <a:gd name="T71" fmla="*/ 6324 h 11239"/>
              <a:gd name="T72" fmla="*/ 4725 w 9708"/>
              <a:gd name="T73" fmla="*/ 5403 h 11239"/>
              <a:gd name="T74" fmla="*/ 4725 w 9708"/>
              <a:gd name="T75" fmla="*/ 9667 h 11239"/>
              <a:gd name="T76" fmla="*/ 6571 w 9708"/>
              <a:gd name="T77" fmla="*/ 8926 h 11239"/>
              <a:gd name="T78" fmla="*/ 8548 w 9708"/>
              <a:gd name="T79" fmla="*/ 5402 h 11239"/>
              <a:gd name="T80" fmla="*/ 4725 w 9708"/>
              <a:gd name="T81" fmla="*/ 5402 h 11239"/>
              <a:gd name="T82" fmla="*/ 4725 w 9708"/>
              <a:gd name="T83" fmla="*/ 5403 h 11239"/>
              <a:gd name="T84" fmla="*/ 1281 w 9708"/>
              <a:gd name="T85" fmla="*/ 1923 h 11239"/>
              <a:gd name="T86" fmla="*/ 1281 w 9708"/>
              <a:gd name="T87" fmla="*/ 5453 h 11239"/>
              <a:gd name="T88" fmla="*/ 4770 w 9708"/>
              <a:gd name="T89" fmla="*/ 5453 h 11239"/>
              <a:gd name="T90" fmla="*/ 4770 w 9708"/>
              <a:gd name="T91" fmla="*/ 1273 h 11239"/>
              <a:gd name="T92" fmla="*/ 1281 w 9708"/>
              <a:gd name="T93" fmla="*/ 1923 h 11239"/>
              <a:gd name="T94" fmla="*/ 1281 w 9708"/>
              <a:gd name="T95" fmla="*/ 1923 h 11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708" h="11239">
                <a:moveTo>
                  <a:pt x="4748" y="0"/>
                </a:moveTo>
                <a:lnTo>
                  <a:pt x="0" y="948"/>
                </a:lnTo>
                <a:lnTo>
                  <a:pt x="0" y="6676"/>
                </a:lnTo>
                <a:cubicBezTo>
                  <a:pt x="4" y="7033"/>
                  <a:pt x="92" y="7384"/>
                  <a:pt x="258" y="7700"/>
                </a:cubicBezTo>
                <a:cubicBezTo>
                  <a:pt x="441" y="8057"/>
                  <a:pt x="668" y="8389"/>
                  <a:pt x="933" y="8690"/>
                </a:cubicBezTo>
                <a:cubicBezTo>
                  <a:pt x="1223" y="9019"/>
                  <a:pt x="1540" y="9322"/>
                  <a:pt x="1883" y="9596"/>
                </a:cubicBezTo>
                <a:cubicBezTo>
                  <a:pt x="2226" y="9875"/>
                  <a:pt x="2589" y="10129"/>
                  <a:pt x="2966" y="10359"/>
                </a:cubicBezTo>
                <a:cubicBezTo>
                  <a:pt x="3307" y="10569"/>
                  <a:pt x="3662" y="10754"/>
                  <a:pt x="4030" y="10915"/>
                </a:cubicBezTo>
                <a:cubicBezTo>
                  <a:pt x="4370" y="11062"/>
                  <a:pt x="4440" y="11164"/>
                  <a:pt x="4698" y="11219"/>
                </a:cubicBezTo>
                <a:lnTo>
                  <a:pt x="4807" y="11239"/>
                </a:lnTo>
                <a:lnTo>
                  <a:pt x="4927" y="11219"/>
                </a:lnTo>
                <a:cubicBezTo>
                  <a:pt x="5229" y="11147"/>
                  <a:pt x="5524" y="11045"/>
                  <a:pt x="5806" y="10915"/>
                </a:cubicBezTo>
                <a:cubicBezTo>
                  <a:pt x="6164" y="10755"/>
                  <a:pt x="6509" y="10569"/>
                  <a:pt x="6840" y="10359"/>
                </a:cubicBezTo>
                <a:cubicBezTo>
                  <a:pt x="7206" y="10127"/>
                  <a:pt x="7556" y="9873"/>
                  <a:pt x="7888" y="9596"/>
                </a:cubicBezTo>
                <a:cubicBezTo>
                  <a:pt x="8221" y="9322"/>
                  <a:pt x="8529" y="9019"/>
                  <a:pt x="8808" y="8690"/>
                </a:cubicBezTo>
                <a:cubicBezTo>
                  <a:pt x="9064" y="8387"/>
                  <a:pt x="9283" y="8056"/>
                  <a:pt x="9459" y="7700"/>
                </a:cubicBezTo>
                <a:cubicBezTo>
                  <a:pt x="9619" y="7382"/>
                  <a:pt x="9704" y="7032"/>
                  <a:pt x="9708" y="6676"/>
                </a:cubicBezTo>
                <a:lnTo>
                  <a:pt x="9708" y="948"/>
                </a:lnTo>
                <a:lnTo>
                  <a:pt x="4748" y="0"/>
                </a:lnTo>
                <a:close/>
                <a:moveTo>
                  <a:pt x="8993" y="6324"/>
                </a:moveTo>
                <a:cubicBezTo>
                  <a:pt x="9055" y="7169"/>
                  <a:pt x="8503" y="7877"/>
                  <a:pt x="8323" y="8094"/>
                </a:cubicBezTo>
                <a:cubicBezTo>
                  <a:pt x="8071" y="8394"/>
                  <a:pt x="7792" y="8672"/>
                  <a:pt x="7490" y="8922"/>
                </a:cubicBezTo>
                <a:cubicBezTo>
                  <a:pt x="7189" y="9174"/>
                  <a:pt x="6872" y="9407"/>
                  <a:pt x="6540" y="9619"/>
                </a:cubicBezTo>
                <a:cubicBezTo>
                  <a:pt x="6242" y="9811"/>
                  <a:pt x="5928" y="9980"/>
                  <a:pt x="5605" y="10126"/>
                </a:cubicBezTo>
                <a:cubicBezTo>
                  <a:pt x="5384" y="10217"/>
                  <a:pt x="5152" y="10278"/>
                  <a:pt x="4915" y="10308"/>
                </a:cubicBezTo>
                <a:lnTo>
                  <a:pt x="4807" y="10326"/>
                </a:lnTo>
                <a:lnTo>
                  <a:pt x="4708" y="10308"/>
                </a:lnTo>
                <a:cubicBezTo>
                  <a:pt x="4537" y="10273"/>
                  <a:pt x="4371" y="10212"/>
                  <a:pt x="4219" y="10126"/>
                </a:cubicBezTo>
                <a:cubicBezTo>
                  <a:pt x="3886" y="9979"/>
                  <a:pt x="3564" y="9810"/>
                  <a:pt x="3256" y="9618"/>
                </a:cubicBezTo>
                <a:cubicBezTo>
                  <a:pt x="2908" y="9414"/>
                  <a:pt x="2574" y="9188"/>
                  <a:pt x="2257" y="8939"/>
                </a:cubicBezTo>
                <a:cubicBezTo>
                  <a:pt x="1946" y="8689"/>
                  <a:pt x="1658" y="8412"/>
                  <a:pt x="1397" y="8111"/>
                </a:cubicBezTo>
                <a:cubicBezTo>
                  <a:pt x="1060" y="7737"/>
                  <a:pt x="824" y="7284"/>
                  <a:pt x="713" y="6793"/>
                </a:cubicBezTo>
                <a:lnTo>
                  <a:pt x="713" y="1630"/>
                </a:lnTo>
                <a:lnTo>
                  <a:pt x="4753" y="720"/>
                </a:lnTo>
                <a:lnTo>
                  <a:pt x="8992" y="1630"/>
                </a:lnTo>
                <a:lnTo>
                  <a:pt x="8993" y="6324"/>
                </a:lnTo>
                <a:close/>
                <a:moveTo>
                  <a:pt x="4725" y="5403"/>
                </a:moveTo>
                <a:lnTo>
                  <a:pt x="4725" y="9667"/>
                </a:lnTo>
                <a:cubicBezTo>
                  <a:pt x="4937" y="9617"/>
                  <a:pt x="6133" y="9165"/>
                  <a:pt x="6571" y="8926"/>
                </a:cubicBezTo>
                <a:cubicBezTo>
                  <a:pt x="9038" y="7577"/>
                  <a:pt x="8548" y="5402"/>
                  <a:pt x="8548" y="5402"/>
                </a:cubicBezTo>
                <a:lnTo>
                  <a:pt x="4725" y="5402"/>
                </a:lnTo>
                <a:lnTo>
                  <a:pt x="4725" y="5403"/>
                </a:lnTo>
                <a:close/>
                <a:moveTo>
                  <a:pt x="1281" y="1923"/>
                </a:moveTo>
                <a:lnTo>
                  <a:pt x="1281" y="5453"/>
                </a:lnTo>
                <a:lnTo>
                  <a:pt x="4770" y="5453"/>
                </a:lnTo>
                <a:lnTo>
                  <a:pt x="4770" y="1273"/>
                </a:lnTo>
                <a:lnTo>
                  <a:pt x="1281" y="1923"/>
                </a:lnTo>
                <a:close/>
                <a:moveTo>
                  <a:pt x="1281" y="1923"/>
                </a:moveTo>
                <a:close/>
              </a:path>
            </a:pathLst>
          </a:custGeom>
          <a:solidFill>
            <a:srgbClr val="FFFFFF"/>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9" name="等腰三角形 38"/>
          <p:cNvSpPr/>
          <p:nvPr/>
        </p:nvSpPr>
        <p:spPr>
          <a:xfrm rot="5400000">
            <a:off x="705079" y="4967927"/>
            <a:ext cx="1184987" cy="2595157"/>
          </a:xfrm>
          <a:prstGeom prst="triangle">
            <a:avLst>
              <a:gd name="adj" fmla="val 34795"/>
            </a:avLst>
          </a:prstGeom>
          <a:solidFill>
            <a:srgbClr val="8BE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a:off x="240757" y="6180231"/>
            <a:ext cx="8258809" cy="686477"/>
          </a:xfrm>
          <a:prstGeom prst="triangle">
            <a:avLst>
              <a:gd name="adj" fmla="val 3479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p:cNvGrpSpPr/>
          <p:nvPr/>
        </p:nvGrpSpPr>
        <p:grpSpPr>
          <a:xfrm>
            <a:off x="240758" y="207286"/>
            <a:ext cx="11951242" cy="553871"/>
            <a:chOff x="240758" y="207286"/>
            <a:chExt cx="11951242" cy="553871"/>
          </a:xfrm>
        </p:grpSpPr>
        <p:pic>
          <p:nvPicPr>
            <p:cNvPr id="51" name="图片 50"/>
            <p:cNvPicPr>
              <a:picLocks noChangeAspect="1"/>
            </p:cNvPicPr>
            <p:nvPr/>
          </p:nvPicPr>
          <p:blipFill rotWithShape="1">
            <a:blip r:embed="rId1" cstate="print">
              <a:extLst>
                <a:ext uri="{28A0092B-C50C-407E-A947-70E740481C1C}">
                  <a14:useLocalDpi xmlns:a14="http://schemas.microsoft.com/office/drawing/2010/main" val="0"/>
                </a:ext>
              </a:extLst>
            </a:blip>
            <a:srcRect l="10256" t="36358" r="10256" b="44151"/>
            <a:stretch>
              <a:fillRect/>
            </a:stretch>
          </p:blipFill>
          <p:spPr>
            <a:xfrm>
              <a:off x="240758" y="207286"/>
              <a:ext cx="3168706" cy="553871"/>
            </a:xfrm>
            <a:prstGeom prst="rect">
              <a:avLst/>
            </a:prstGeom>
          </p:spPr>
        </p:pic>
        <p:sp>
          <p:nvSpPr>
            <p:cNvPr id="52" name="矩形 51"/>
            <p:cNvSpPr/>
            <p:nvPr/>
          </p:nvSpPr>
          <p:spPr>
            <a:xfrm>
              <a:off x="3409464" y="519982"/>
              <a:ext cx="8782536" cy="161055"/>
            </a:xfrm>
            <a:prstGeom prst="rect">
              <a:avLst/>
            </a:prstGeom>
            <a:gradFill flip="none" rotWithShape="1">
              <a:gsLst>
                <a:gs pos="0">
                  <a:srgbClr val="259DD9">
                    <a:tint val="66000"/>
                    <a:satMod val="160000"/>
                  </a:srgbClr>
                </a:gs>
                <a:gs pos="50000">
                  <a:srgbClr val="259DD9">
                    <a:tint val="44500"/>
                    <a:satMod val="160000"/>
                  </a:srgbClr>
                </a:gs>
                <a:gs pos="100000">
                  <a:srgbClr val="259DD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0" name="组合 19"/>
          <p:cNvGrpSpPr/>
          <p:nvPr/>
        </p:nvGrpSpPr>
        <p:grpSpPr>
          <a:xfrm>
            <a:off x="1043923" y="3273529"/>
            <a:ext cx="1903499" cy="1551187"/>
            <a:chOff x="3910879" y="2268230"/>
            <a:chExt cx="1586249" cy="1292655"/>
          </a:xfrm>
          <a:solidFill>
            <a:srgbClr val="2799D8"/>
          </a:solidFill>
        </p:grpSpPr>
        <p:sp>
          <p:nvSpPr>
            <p:cNvPr id="21" name="AutoShape 17"/>
            <p:cNvSpPr>
              <a:spLocks noChangeArrowheads="1"/>
            </p:cNvSpPr>
            <p:nvPr/>
          </p:nvSpPr>
          <p:spPr bwMode="auto">
            <a:xfrm>
              <a:off x="3910879" y="2268230"/>
              <a:ext cx="1586249" cy="1292655"/>
            </a:xfrm>
            <a:prstGeom prst="hexagon">
              <a:avLst>
                <a:gd name="adj" fmla="val 30740"/>
                <a:gd name="vf" fmla="val 115470"/>
              </a:avLst>
            </a:prstGeom>
            <a:grp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SG" sz="2160" b="1" dirty="0">
                <a:solidFill>
                  <a:srgbClr val="FFFF00"/>
                </a:solidFill>
                <a:latin typeface="微软雅黑" panose="020B0503020204020204" pitchFamily="34" charset="-122"/>
                <a:ea typeface="微软雅黑" panose="020B0503020204020204" pitchFamily="34" charset="-122"/>
              </a:endParaRPr>
            </a:p>
          </p:txBody>
        </p:sp>
        <p:sp>
          <p:nvSpPr>
            <p:cNvPr id="22" name="TextBox 21"/>
            <p:cNvSpPr txBox="1"/>
            <p:nvPr/>
          </p:nvSpPr>
          <p:spPr>
            <a:xfrm>
              <a:off x="4161136" y="2438891"/>
              <a:ext cx="1098322" cy="954107"/>
            </a:xfrm>
            <a:prstGeom prst="rect">
              <a:avLst/>
            </a:prstGeom>
            <a:grp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b="1">
                  <a:solidFill>
                    <a:srgbClr val="FFFF00"/>
                  </a:solidFill>
                  <a:latin typeface="微软雅黑" panose="020B0503020204020204" pitchFamily="34" charset="-122"/>
                  <a:ea typeface="微软雅黑" panose="020B0503020204020204" pitchFamily="34" charset="-122"/>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r>
                <a:rPr lang="en-US" altLang="zh-CN" sz="4400" kern="0" dirty="0">
                  <a:solidFill>
                    <a:schemeClr val="bg1"/>
                  </a:solidFill>
                  <a:cs typeface="宋体" panose="02010600030101010101" pitchFamily="2" charset="-122"/>
                </a:rPr>
                <a:t>6</a:t>
              </a:r>
              <a:r>
                <a:rPr lang="zh-CN" altLang="en-US" sz="4400" kern="0" dirty="0">
                  <a:solidFill>
                    <a:schemeClr val="bg1"/>
                  </a:solidFill>
                  <a:cs typeface="宋体" panose="02010600030101010101" pitchFamily="2" charset="-122"/>
                </a:rPr>
                <a:t>项</a:t>
              </a:r>
              <a:endParaRPr lang="zh-CN" altLang="en-US" sz="4400" kern="0" dirty="0">
                <a:solidFill>
                  <a:schemeClr val="bg1"/>
                </a:solidFill>
                <a:cs typeface="宋体" panose="02010600030101010101" pitchFamily="2" charset="-122"/>
              </a:endParaRPr>
            </a:p>
          </p:txBody>
        </p:sp>
      </p:grpSp>
      <p:cxnSp>
        <p:nvCxnSpPr>
          <p:cNvPr id="3" name="直接连接符 2"/>
          <p:cNvCxnSpPr/>
          <p:nvPr/>
        </p:nvCxnSpPr>
        <p:spPr>
          <a:xfrm flipV="1">
            <a:off x="2946661" y="2731571"/>
            <a:ext cx="1138879" cy="1317552"/>
          </a:xfrm>
          <a:prstGeom prst="line">
            <a:avLst/>
          </a:prstGeom>
          <a:ln>
            <a:solidFill>
              <a:srgbClr val="2799D8"/>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946661" y="4049123"/>
            <a:ext cx="1138879" cy="1663"/>
          </a:xfrm>
          <a:prstGeom prst="line">
            <a:avLst/>
          </a:prstGeom>
          <a:ln>
            <a:solidFill>
              <a:srgbClr val="2799D8"/>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946661" y="4049123"/>
            <a:ext cx="1181548" cy="1299439"/>
          </a:xfrm>
          <a:prstGeom prst="line">
            <a:avLst/>
          </a:prstGeom>
          <a:ln>
            <a:solidFill>
              <a:srgbClr val="2799D8"/>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4063360" y="2381593"/>
            <a:ext cx="7482205" cy="3399790"/>
            <a:chOff x="4307200" y="2391753"/>
            <a:chExt cx="7482205" cy="3399790"/>
          </a:xfrm>
        </p:grpSpPr>
        <p:sp>
          <p:nvSpPr>
            <p:cNvPr id="23" name="圆角矩形 22"/>
            <p:cNvSpPr/>
            <p:nvPr/>
          </p:nvSpPr>
          <p:spPr>
            <a:xfrm>
              <a:off x="8102595" y="5004143"/>
              <a:ext cx="3684905" cy="787400"/>
            </a:xfrm>
            <a:prstGeom prst="roundRect">
              <a:avLst/>
            </a:prstGeom>
            <a:solidFill>
              <a:srgbClr val="2799D8"/>
            </a:solid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b="1">
                <a:solidFill>
                  <a:srgbClr val="FFFF00"/>
                </a:solidFill>
                <a:latin typeface="微软雅黑" panose="020B0503020204020204" pitchFamily="34" charset="-122"/>
                <a:ea typeface="微软雅黑" panose="020B0503020204020204" pitchFamily="34" charset="-122"/>
              </a:endParaRPr>
            </a:p>
          </p:txBody>
        </p:sp>
        <p:sp>
          <p:nvSpPr>
            <p:cNvPr id="24" name="圆角矩形 23"/>
            <p:cNvSpPr/>
            <p:nvPr/>
          </p:nvSpPr>
          <p:spPr>
            <a:xfrm>
              <a:off x="4344030" y="5004143"/>
              <a:ext cx="2908935" cy="688975"/>
            </a:xfrm>
            <a:prstGeom prst="roundRect">
              <a:avLst/>
            </a:prstGeom>
            <a:solidFill>
              <a:srgbClr val="2799D8"/>
            </a:solid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b="1">
                <a:solidFill>
                  <a:srgbClr val="FFFF00"/>
                </a:solidFill>
                <a:latin typeface="微软雅黑" panose="020B0503020204020204" pitchFamily="34" charset="-122"/>
                <a:ea typeface="微软雅黑" panose="020B0503020204020204" pitchFamily="34" charset="-122"/>
              </a:endParaRPr>
            </a:p>
          </p:txBody>
        </p:sp>
        <p:sp>
          <p:nvSpPr>
            <p:cNvPr id="25" name="圆角矩形 24"/>
            <p:cNvSpPr/>
            <p:nvPr/>
          </p:nvSpPr>
          <p:spPr>
            <a:xfrm>
              <a:off x="8102595" y="3694138"/>
              <a:ext cx="3685540" cy="688975"/>
            </a:xfrm>
            <a:prstGeom prst="roundRect">
              <a:avLst/>
            </a:prstGeom>
            <a:solidFill>
              <a:srgbClr val="2799D8"/>
            </a:solid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b="1">
                <a:solidFill>
                  <a:schemeClr val="bg1"/>
                </a:solidFill>
                <a:latin typeface="微软雅黑" panose="020B0503020204020204" pitchFamily="34" charset="-122"/>
                <a:ea typeface="微软雅黑" panose="020B0503020204020204" pitchFamily="34" charset="-122"/>
              </a:endParaRPr>
            </a:p>
          </p:txBody>
        </p:sp>
        <p:sp>
          <p:nvSpPr>
            <p:cNvPr id="26" name="圆角矩形 25"/>
            <p:cNvSpPr/>
            <p:nvPr/>
          </p:nvSpPr>
          <p:spPr>
            <a:xfrm>
              <a:off x="4307200" y="3689693"/>
              <a:ext cx="2945130" cy="688975"/>
            </a:xfrm>
            <a:prstGeom prst="roundRect">
              <a:avLst/>
            </a:prstGeom>
            <a:solidFill>
              <a:srgbClr val="2799D8"/>
            </a:solid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b="1">
                <a:solidFill>
                  <a:schemeClr val="bg1"/>
                </a:solidFill>
                <a:latin typeface="微软雅黑" panose="020B0503020204020204" pitchFamily="34" charset="-122"/>
                <a:ea typeface="微软雅黑" panose="020B0503020204020204" pitchFamily="34" charset="-122"/>
              </a:endParaRPr>
            </a:p>
          </p:txBody>
        </p:sp>
        <p:sp>
          <p:nvSpPr>
            <p:cNvPr id="27" name="圆角矩形 26"/>
            <p:cNvSpPr/>
            <p:nvPr/>
          </p:nvSpPr>
          <p:spPr>
            <a:xfrm>
              <a:off x="8102595" y="2391753"/>
              <a:ext cx="3686810" cy="688975"/>
            </a:xfrm>
            <a:prstGeom prst="roundRect">
              <a:avLst/>
            </a:prstGeom>
            <a:solidFill>
              <a:srgbClr val="2799D8"/>
            </a:solid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b="1">
                <a:solidFill>
                  <a:srgbClr val="FFFF00"/>
                </a:solidFill>
                <a:latin typeface="微软雅黑" panose="020B0503020204020204" pitchFamily="34" charset="-122"/>
                <a:ea typeface="微软雅黑" panose="020B0503020204020204" pitchFamily="34" charset="-122"/>
              </a:endParaRPr>
            </a:p>
          </p:txBody>
        </p:sp>
        <p:sp>
          <p:nvSpPr>
            <p:cNvPr id="28" name="圆角矩形 27"/>
            <p:cNvSpPr/>
            <p:nvPr/>
          </p:nvSpPr>
          <p:spPr>
            <a:xfrm>
              <a:off x="4307200" y="2391753"/>
              <a:ext cx="2945130" cy="688975"/>
            </a:xfrm>
            <a:prstGeom prst="roundRect">
              <a:avLst/>
            </a:prstGeom>
            <a:solidFill>
              <a:srgbClr val="2799D8"/>
            </a:solidFill>
            <a:ln>
              <a:solidFill>
                <a:srgbClr val="2799D8"/>
              </a:solid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160" b="1">
                <a:solidFill>
                  <a:srgbClr val="FFFF00"/>
                </a:solidFill>
                <a:latin typeface="微软雅黑" panose="020B0503020204020204" pitchFamily="34" charset="-122"/>
                <a:ea typeface="微软雅黑" panose="020B0503020204020204" pitchFamily="34" charset="-122"/>
              </a:endParaRPr>
            </a:p>
          </p:txBody>
        </p:sp>
        <p:sp>
          <p:nvSpPr>
            <p:cNvPr id="29" name="TextBox 53"/>
            <p:cNvSpPr txBox="1">
              <a:spLocks noChangeArrowheads="1"/>
            </p:cNvSpPr>
            <p:nvPr/>
          </p:nvSpPr>
          <p:spPr bwMode="auto">
            <a:xfrm>
              <a:off x="4455155" y="2455888"/>
              <a:ext cx="2421255"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16" tIns="54859" rIns="109716" bIns="54859" numCol="1" anchor="t" anchorCtr="0" compatLnSpc="1">
              <a:noAutofit/>
            </a:bodyPr>
            <a:lstStyle/>
            <a:p>
              <a:pPr lvl="0" algn="ctr">
                <a:defRPr/>
              </a:pPr>
              <a:r>
                <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调整城镇职工基本医疗保险住院起付标准</a:t>
              </a:r>
              <a:endPar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30" name="TextBox 53"/>
            <p:cNvSpPr txBox="1">
              <a:spLocks noChangeArrowheads="1"/>
            </p:cNvSpPr>
            <p:nvPr/>
          </p:nvSpPr>
          <p:spPr bwMode="auto">
            <a:xfrm>
              <a:off x="4454520" y="3739223"/>
              <a:ext cx="2722245" cy="682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16" tIns="54859" rIns="109716" bIns="54859" numCol="1" anchor="t" anchorCtr="0" compatLnSpc="1">
              <a:noAutofit/>
            </a:bodyPr>
            <a:lstStyle/>
            <a:p>
              <a:pPr lvl="0" algn="ctr">
                <a:defRPr/>
              </a:pPr>
              <a:r>
                <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rPr>
                <a:t>设置城镇职工基本医疗保险住院起付线年度限额</a:t>
              </a:r>
              <a:endPar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1" name="TextBox 53"/>
            <p:cNvSpPr txBox="1">
              <a:spLocks noChangeArrowheads="1"/>
            </p:cNvSpPr>
            <p:nvPr/>
          </p:nvSpPr>
          <p:spPr bwMode="auto">
            <a:xfrm>
              <a:off x="4563105" y="5051768"/>
              <a:ext cx="2387600" cy="6013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16" tIns="54859" rIns="109716" bIns="54859" numCol="1" anchor="t" anchorCtr="0" compatLnSpc="1">
              <a:spAutoFit/>
            </a:bodyPr>
            <a:lstStyle/>
            <a:p>
              <a:pPr lvl="0" algn="ctr">
                <a:defRPr/>
              </a:pPr>
              <a:r>
                <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rPr>
                <a:t>调整临时外出备案人员住院支付比例</a:t>
              </a:r>
              <a:endPar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2" name="TextBox 53"/>
            <p:cNvSpPr txBox="1">
              <a:spLocks noChangeArrowheads="1"/>
            </p:cNvSpPr>
            <p:nvPr/>
          </p:nvSpPr>
          <p:spPr bwMode="auto">
            <a:xfrm>
              <a:off x="8440415" y="5081613"/>
              <a:ext cx="2822575" cy="5708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16" tIns="54859" rIns="109716" bIns="54859" numCol="1" anchor="t" anchorCtr="0" compatLnSpc="1">
              <a:noAutofit/>
            </a:bodyPr>
            <a:lstStyle/>
            <a:p>
              <a:pPr lvl="0" algn="ctr">
                <a:defRPr/>
              </a:pPr>
              <a:r>
                <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rPr>
                <a:t>规范城乡居民基本医疗保险医保目录管理</a:t>
              </a:r>
              <a:endPar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33" name="TextBox 53"/>
            <p:cNvSpPr txBox="1">
              <a:spLocks noChangeArrowheads="1"/>
            </p:cNvSpPr>
            <p:nvPr/>
          </p:nvSpPr>
          <p:spPr bwMode="auto">
            <a:xfrm>
              <a:off x="8440415" y="3739858"/>
              <a:ext cx="2703195" cy="6648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16" tIns="54859" rIns="109716" bIns="54859" numCol="1" anchor="t" anchorCtr="0" compatLnSpc="1">
              <a:noAutofit/>
            </a:bodyPr>
            <a:lstStyle/>
            <a:p>
              <a:pPr lvl="0" algn="ctr">
                <a:defRPr/>
              </a:pPr>
              <a:r>
                <a:rPr lang="en-US" altLang="zh-CN"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rPr>
                <a:t>调整城乡居民基本医疗保险住院起付线年度限额</a:t>
              </a:r>
              <a:endParaRPr lang="en-US" altLang="zh-CN"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34" name="TextBox 33"/>
            <p:cNvSpPr txBox="1">
              <a:spLocks noChangeArrowheads="1"/>
            </p:cNvSpPr>
            <p:nvPr/>
          </p:nvSpPr>
          <p:spPr bwMode="auto">
            <a:xfrm>
              <a:off x="8415015" y="2442553"/>
              <a:ext cx="2714625" cy="5537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9716" tIns="54859" rIns="109716" bIns="54859" numCol="1" anchor="t" anchorCtr="0" compatLnSpc="1">
              <a:noAutofit/>
            </a:bodyPr>
            <a:lstStyle/>
            <a:p>
              <a:pPr lvl="0" algn="ctr">
                <a:defRPr/>
              </a:pPr>
              <a:r>
                <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rPr>
                <a:t>调整城乡</a:t>
              </a:r>
              <a:r>
                <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rPr>
                <a:t>居民基本医疗保险住院起付标准</a:t>
              </a:r>
              <a:endParaRPr lang="zh-CN" altLang="en-US" sz="1600" b="1" kern="0"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sp>
        <p:nvSpPr>
          <p:cNvPr id="7" name="文本框 6"/>
          <p:cNvSpPr txBox="1"/>
          <p:nvPr/>
        </p:nvSpPr>
        <p:spPr>
          <a:xfrm>
            <a:off x="10551160" y="59690"/>
            <a:ext cx="1498600" cy="460375"/>
          </a:xfrm>
          <a:prstGeom prst="rect">
            <a:avLst/>
          </a:prstGeom>
          <a:noFill/>
        </p:spPr>
        <p:txBody>
          <a:bodyPr wrap="square" rtlCol="0">
            <a:spAutoFit/>
          </a:bodyPr>
          <a:p>
            <a:r>
              <a:rPr lang="zh-CN" altLang="en-US" sz="2400">
                <a:gradFill>
                  <a:gsLst>
                    <a:gs pos="0">
                      <a:srgbClr val="007BD3"/>
                    </a:gs>
                    <a:gs pos="100000">
                      <a:srgbClr val="034373"/>
                    </a:gs>
                  </a:gsLst>
                  <a:lin scaled="0"/>
                </a:gradFill>
                <a:latin typeface="方正粗黑宋简体" panose="02000000000000000000" charset="-122"/>
                <a:ea typeface="方正粗黑宋简体" panose="02000000000000000000" charset="-122"/>
              </a:rPr>
              <a:t>主要内容</a:t>
            </a:r>
            <a:endParaRPr lang="zh-CN" altLang="en-US" sz="2400">
              <a:gradFill>
                <a:gsLst>
                  <a:gs pos="0">
                    <a:srgbClr val="007BD3"/>
                  </a:gs>
                  <a:gs pos="100000">
                    <a:srgbClr val="034373"/>
                  </a:gs>
                </a:gsLst>
                <a:lin scaled="0"/>
              </a:gradFill>
              <a:latin typeface="方正粗黑宋简体" panose="02000000000000000000" charset="-122"/>
              <a:ea typeface="方正粗黑宋简体" panose="02000000000000000000" charset="-122"/>
            </a:endParaRPr>
          </a:p>
        </p:txBody>
      </p:sp>
      <p:sp>
        <p:nvSpPr>
          <p:cNvPr id="19" name="文本框 18"/>
          <p:cNvSpPr txBox="1"/>
          <p:nvPr/>
        </p:nvSpPr>
        <p:spPr>
          <a:xfrm>
            <a:off x="317500" y="1323340"/>
            <a:ext cx="11732260" cy="521970"/>
          </a:xfrm>
          <a:prstGeom prst="rect">
            <a:avLst/>
          </a:prstGeom>
          <a:noFill/>
        </p:spPr>
        <p:txBody>
          <a:bodyPr wrap="square" rtlCol="0">
            <a:spAutoFit/>
          </a:bodyPr>
          <a:p>
            <a:r>
              <a:rPr lang="en-US" altLang="zh-CN" sz="2800" b="1">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调整</a:t>
            </a:r>
            <a:r>
              <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rPr>
              <a:t>范围</a:t>
            </a:r>
            <a:endParaRPr lang="zh-CN" altLang="en-US" sz="2800" b="1">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ustDataLst>
      <p:tags r:id="rId2"/>
    </p:custData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par>
                                <p:cTn id="15" presetID="10"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10" presetClass="entr" presetSubtype="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par>
                          <p:cTn id="21" fill="hold">
                            <p:stCondLst>
                              <p:cond delay="1500"/>
                            </p:stCondLst>
                            <p:childTnLst>
                              <p:par>
                                <p:cTn id="22" presetID="53" presetClass="entr" presetSubtype="16"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noChangeAspect="1"/>
          </p:cNvPicPr>
          <p:nvPr/>
        </p:nvPicPr>
        <p:blipFill rotWithShape="1">
          <a:blip r:embed="rId1" cstate="print">
            <a:extLst>
              <a:ext uri="{28A0092B-C50C-407E-A947-70E740481C1C}">
                <a14:useLocalDpi xmlns:a14="http://schemas.microsoft.com/office/drawing/2010/main" val="0"/>
              </a:ext>
            </a:extLst>
          </a:blip>
          <a:srcRect l="10256" t="36358" r="10256" b="44151"/>
          <a:stretch>
            <a:fillRect/>
          </a:stretch>
        </p:blipFill>
        <p:spPr>
          <a:xfrm>
            <a:off x="231793" y="207286"/>
            <a:ext cx="3168706" cy="553871"/>
          </a:xfrm>
          <a:prstGeom prst="rect">
            <a:avLst/>
          </a:prstGeom>
        </p:spPr>
      </p:pic>
      <p:sp>
        <p:nvSpPr>
          <p:cNvPr id="38" name="矩形 37"/>
          <p:cNvSpPr/>
          <p:nvPr/>
        </p:nvSpPr>
        <p:spPr>
          <a:xfrm>
            <a:off x="3400499" y="519982"/>
            <a:ext cx="8782536" cy="161055"/>
          </a:xfrm>
          <a:prstGeom prst="rect">
            <a:avLst/>
          </a:prstGeom>
          <a:gradFill flip="none" rotWithShape="1">
            <a:gsLst>
              <a:gs pos="0">
                <a:srgbClr val="259DD9">
                  <a:tint val="66000"/>
                  <a:satMod val="160000"/>
                </a:srgbClr>
              </a:gs>
              <a:gs pos="50000">
                <a:srgbClr val="259DD9">
                  <a:tint val="44500"/>
                  <a:satMod val="160000"/>
                </a:srgbClr>
              </a:gs>
              <a:gs pos="100000">
                <a:srgbClr val="259DD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rot="16200000" flipH="1">
            <a:off x="9738227" y="4404226"/>
            <a:ext cx="1184987" cy="3722559"/>
          </a:xfrm>
          <a:prstGeom prst="triangle">
            <a:avLst>
              <a:gd name="adj" fmla="val 34795"/>
            </a:avLst>
          </a:prstGeom>
          <a:solidFill>
            <a:srgbClr val="8BE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flipH="1">
            <a:off x="0" y="6180231"/>
            <a:ext cx="11846643" cy="686477"/>
          </a:xfrm>
          <a:prstGeom prst="triangle">
            <a:avLst>
              <a:gd name="adj" fmla="val 3479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16"/>
          <p:cNvGrpSpPr/>
          <p:nvPr/>
        </p:nvGrpSpPr>
        <p:grpSpPr>
          <a:xfrm>
            <a:off x="1169740" y="978394"/>
            <a:ext cx="10294786" cy="4771019"/>
            <a:chOff x="2413" y="507"/>
            <a:chExt cx="17049" cy="9306"/>
          </a:xfrm>
        </p:grpSpPr>
        <p:sp>
          <p:nvSpPr>
            <p:cNvPr id="18" name="圆角矩形 1"/>
            <p:cNvSpPr/>
            <p:nvPr/>
          </p:nvSpPr>
          <p:spPr>
            <a:xfrm>
              <a:off x="2945" y="507"/>
              <a:ext cx="15624" cy="4333"/>
            </a:xfrm>
            <a:prstGeom prst="roundRect">
              <a:avLst>
                <a:gd name="adj" fmla="val 10371"/>
              </a:avLst>
            </a:prstGeom>
            <a:solidFill>
              <a:schemeClr val="bg1"/>
            </a:solidFill>
            <a:ln w="19050">
              <a:solidFill>
                <a:srgbClr val="01303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TextBox 33"/>
            <p:cNvSpPr txBox="1"/>
            <p:nvPr/>
          </p:nvSpPr>
          <p:spPr>
            <a:xfrm>
              <a:off x="3089" y="654"/>
              <a:ext cx="12878" cy="4242"/>
            </a:xfrm>
            <a:prstGeom prst="rect">
              <a:avLst/>
            </a:prstGeom>
            <a:noFill/>
          </p:spPr>
          <p:txBody>
            <a:bodyPr wrap="square" rtlCol="0">
              <a:noAutofit/>
            </a:bodyPr>
            <a:lstStyle>
              <a:defPPr>
                <a:defRPr lang="zh-CN"/>
              </a:defPPr>
              <a:lvl1pPr>
                <a:lnSpc>
                  <a:spcPct val="150000"/>
                </a:lnSpc>
                <a:defRPr sz="1400">
                  <a:solidFill>
                    <a:schemeClr val="tx1">
                      <a:lumMod val="95000"/>
                      <a:lumOff val="5000"/>
                    </a:schemeClr>
                  </a:solidFill>
                  <a:latin typeface="微软雅黑" panose="020B0503020204020204" pitchFamily="34" charset="-122"/>
                  <a:ea typeface="微软雅黑" panose="020B0503020204020204" pitchFamily="34" charset="-122"/>
                </a:defRPr>
              </a:lvl1pPr>
            </a:lstStyle>
            <a:p>
              <a:pPr indent="304800" fontAlgn="auto">
                <a:lnSpc>
                  <a:spcPct val="150000"/>
                </a:lnSpc>
              </a:pPr>
              <a:r>
                <a:rPr lang="zh-CN" altLang="en-US" sz="1600" b="1" dirty="0">
                  <a:latin typeface="等线" panose="02010600030101010101" pitchFamily="2" charset="-122"/>
                  <a:ea typeface="等线" panose="02010600030101010101" pitchFamily="2" charset="-122"/>
                  <a:cs typeface="等线" panose="02010600030101010101" pitchFamily="2" charset="-122"/>
                  <a:sym typeface="+mn-ea"/>
                </a:rPr>
                <a:t>（一）按照医疗机构资质等级，确定城镇职工基本医疗保险住院起付标准，将一级医疗机构起付标准由200元调整为300元；将二级医疗机构起付标准由300元调整为500元；将三级医疗机构起付标准分为地区范围内三级医疗机构和地区范围外三级医疗机构，即地区范围内三级医疗机构起付标准由</a:t>
              </a:r>
              <a:r>
                <a:rPr lang="zh-CN" altLang="en-US" sz="1600" b="1" dirty="0">
                  <a:latin typeface="等线" panose="02010600030101010101" pitchFamily="2" charset="-122"/>
                  <a:ea typeface="等线" panose="02010600030101010101" pitchFamily="2" charset="-122"/>
                  <a:cs typeface="等线" panose="02010600030101010101" pitchFamily="2" charset="-122"/>
                  <a:sym typeface="+mn-ea"/>
                </a:rPr>
                <a:t>600元调整为700元、地区范围外三级医疗机构起付标准由600元调整为900元，未定级医疗机构参照一级医疗机构执行。</a:t>
              </a:r>
              <a:endParaRPr lang="zh-CN" altLang="en-US" sz="1600" b="1" dirty="0">
                <a:latin typeface="等线" panose="02010600030101010101" pitchFamily="2" charset="-122"/>
                <a:ea typeface="等线" panose="02010600030101010101" pitchFamily="2" charset="-122"/>
                <a:cs typeface="等线" panose="02010600030101010101" pitchFamily="2" charset="-122"/>
                <a:sym typeface="+mn-ea"/>
              </a:endParaRPr>
            </a:p>
          </p:txBody>
        </p:sp>
        <p:sp>
          <p:nvSpPr>
            <p:cNvPr id="2" name="圆角矩形 34"/>
            <p:cNvSpPr/>
            <p:nvPr/>
          </p:nvSpPr>
          <p:spPr>
            <a:xfrm>
              <a:off x="3561" y="5155"/>
              <a:ext cx="13102" cy="2133"/>
            </a:xfrm>
            <a:prstGeom prst="roundRect">
              <a:avLst>
                <a:gd name="adj" fmla="val 10371"/>
              </a:avLst>
            </a:prstGeom>
            <a:solidFill>
              <a:schemeClr val="bg1"/>
            </a:solidFill>
            <a:ln w="19050">
              <a:solidFill>
                <a:srgbClr val="01303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TextBox 37"/>
            <p:cNvSpPr txBox="1"/>
            <p:nvPr/>
          </p:nvSpPr>
          <p:spPr>
            <a:xfrm>
              <a:off x="5265" y="5299"/>
              <a:ext cx="9397" cy="1489"/>
            </a:xfrm>
            <a:prstGeom prst="rect">
              <a:avLst/>
            </a:prstGeom>
            <a:noFill/>
          </p:spPr>
          <p:txBody>
            <a:bodyPr wrap="square" rtlCol="0">
              <a:noAutofit/>
            </a:bodyPr>
            <a:lstStyle>
              <a:defPPr>
                <a:defRPr lang="zh-CN"/>
              </a:defPPr>
              <a:lvl1pPr>
                <a:lnSpc>
                  <a:spcPct val="150000"/>
                </a:lnSpc>
                <a:defRPr sz="1400">
                  <a:solidFill>
                    <a:schemeClr val="tx1">
                      <a:lumMod val="95000"/>
                      <a:lumOff val="5000"/>
                    </a:schemeClr>
                  </a:solidFill>
                  <a:latin typeface="微软雅黑" panose="020B0503020204020204" pitchFamily="34" charset="-122"/>
                  <a:ea typeface="微软雅黑" panose="020B0503020204020204" pitchFamily="34" charset="-122"/>
                </a:defRPr>
              </a:lvl1pPr>
            </a:lstStyle>
            <a:p>
              <a:pPr indent="457200" fontAlgn="auto">
                <a:lnSpc>
                  <a:spcPct val="150000"/>
                </a:lnSpc>
                <a:buFont typeface="Wingdings" panose="05000000000000000000" pitchFamily="2" charset="2"/>
                <a:buNone/>
              </a:pPr>
              <a:r>
                <a:rPr lang="zh-CN" altLang="en-US" sz="1600" b="1" dirty="0">
                  <a:latin typeface="等线" panose="02010600030101010101" pitchFamily="2" charset="-122"/>
                  <a:ea typeface="等线" panose="02010600030101010101" pitchFamily="2" charset="-122"/>
                  <a:cs typeface="等线" panose="02010600030101010101" pitchFamily="2" charset="-122"/>
                  <a:sym typeface="+mn-ea"/>
                </a:rPr>
                <a:t>（</a:t>
              </a:r>
              <a:r>
                <a:rPr lang="zh-CN" altLang="en-US" sz="1600" b="1" dirty="0">
                  <a:latin typeface="等线" panose="02010600030101010101" pitchFamily="2" charset="-122"/>
                  <a:ea typeface="等线" panose="02010600030101010101" pitchFamily="2" charset="-122"/>
                  <a:cs typeface="等线" panose="02010600030101010101" pitchFamily="2" charset="-122"/>
                  <a:sym typeface="+mn-ea"/>
                </a:rPr>
                <a:t>二）城镇职工基本医疗保险住院起付线按次收取，以入院时间累计，在一个自然年度内起付线总计不超过2500元。</a:t>
              </a:r>
              <a:endParaRPr lang="zh-CN" altLang="en-US" sz="1600" b="1" dirty="0">
                <a:latin typeface="等线" panose="02010600030101010101" pitchFamily="2" charset="-122"/>
                <a:ea typeface="等线" panose="02010600030101010101" pitchFamily="2" charset="-122"/>
                <a:cs typeface="等线" panose="02010600030101010101" pitchFamily="2" charset="-122"/>
                <a:sym typeface="+mn-ea"/>
              </a:endParaRPr>
            </a:p>
          </p:txBody>
        </p:sp>
        <p:sp>
          <p:nvSpPr>
            <p:cNvPr id="22" name="Freeform 6"/>
            <p:cNvSpPr>
              <a:spLocks noEditPoints="1"/>
            </p:cNvSpPr>
            <p:nvPr/>
          </p:nvSpPr>
          <p:spPr bwMode="auto">
            <a:xfrm>
              <a:off x="15822" y="1293"/>
              <a:ext cx="2107" cy="1997"/>
            </a:xfrm>
            <a:custGeom>
              <a:avLst/>
              <a:gdLst>
                <a:gd name="T0" fmla="*/ 86 w 599"/>
                <a:gd name="T1" fmla="*/ 213 h 497"/>
                <a:gd name="T2" fmla="*/ 353 w 599"/>
                <a:gd name="T3" fmla="*/ 213 h 497"/>
                <a:gd name="T4" fmla="*/ 491 w 599"/>
                <a:gd name="T5" fmla="*/ 372 h 497"/>
                <a:gd name="T6" fmla="*/ 486 w 599"/>
                <a:gd name="T7" fmla="*/ 406 h 497"/>
                <a:gd name="T8" fmla="*/ 491 w 599"/>
                <a:gd name="T9" fmla="*/ 372 h 497"/>
                <a:gd name="T10" fmla="*/ 484 w 599"/>
                <a:gd name="T11" fmla="*/ 422 h 497"/>
                <a:gd name="T12" fmla="*/ 493 w 599"/>
                <a:gd name="T13" fmla="*/ 355 h 497"/>
                <a:gd name="T14" fmla="*/ 495 w 599"/>
                <a:gd name="T15" fmla="*/ 339 h 497"/>
                <a:gd name="T16" fmla="*/ 482 w 599"/>
                <a:gd name="T17" fmla="*/ 439 h 497"/>
                <a:gd name="T18" fmla="*/ 495 w 599"/>
                <a:gd name="T19" fmla="*/ 339 h 497"/>
                <a:gd name="T20" fmla="*/ 481 w 599"/>
                <a:gd name="T21" fmla="*/ 455 h 497"/>
                <a:gd name="T22" fmla="*/ 497 w 599"/>
                <a:gd name="T23" fmla="*/ 323 h 497"/>
                <a:gd name="T24" fmla="*/ 583 w 599"/>
                <a:gd name="T25" fmla="*/ 382 h 497"/>
                <a:gd name="T26" fmla="*/ 587 w 599"/>
                <a:gd name="T27" fmla="*/ 337 h 497"/>
                <a:gd name="T28" fmla="*/ 549 w 599"/>
                <a:gd name="T29" fmla="*/ 317 h 497"/>
                <a:gd name="T30" fmla="*/ 520 w 599"/>
                <a:gd name="T31" fmla="*/ 286 h 497"/>
                <a:gd name="T32" fmla="*/ 480 w 599"/>
                <a:gd name="T33" fmla="*/ 296 h 497"/>
                <a:gd name="T34" fmla="*/ 436 w 599"/>
                <a:gd name="T35" fmla="*/ 290 h 497"/>
                <a:gd name="T36" fmla="*/ 417 w 599"/>
                <a:gd name="T37" fmla="*/ 329 h 497"/>
                <a:gd name="T38" fmla="*/ 383 w 599"/>
                <a:gd name="T39" fmla="*/ 357 h 497"/>
                <a:gd name="T40" fmla="*/ 396 w 599"/>
                <a:gd name="T41" fmla="*/ 398 h 497"/>
                <a:gd name="T42" fmla="*/ 391 w 599"/>
                <a:gd name="T43" fmla="*/ 441 h 497"/>
                <a:gd name="T44" fmla="*/ 429 w 599"/>
                <a:gd name="T45" fmla="*/ 461 h 497"/>
                <a:gd name="T46" fmla="*/ 456 w 599"/>
                <a:gd name="T47" fmla="*/ 492 h 497"/>
                <a:gd name="T48" fmla="*/ 496 w 599"/>
                <a:gd name="T49" fmla="*/ 482 h 497"/>
                <a:gd name="T50" fmla="*/ 540 w 599"/>
                <a:gd name="T51" fmla="*/ 486 h 497"/>
                <a:gd name="T52" fmla="*/ 561 w 599"/>
                <a:gd name="T53" fmla="*/ 450 h 497"/>
                <a:gd name="T54" fmla="*/ 594 w 599"/>
                <a:gd name="T55" fmla="*/ 422 h 497"/>
                <a:gd name="T56" fmla="*/ 583 w 599"/>
                <a:gd name="T57" fmla="*/ 382 h 497"/>
                <a:gd name="T58" fmla="*/ 182 w 599"/>
                <a:gd name="T59" fmla="*/ 213 h 497"/>
                <a:gd name="T60" fmla="*/ 254 w 599"/>
                <a:gd name="T61" fmla="*/ 213 h 497"/>
                <a:gd name="T62" fmla="*/ 218 w 599"/>
                <a:gd name="T63" fmla="*/ 280 h 497"/>
                <a:gd name="T64" fmla="*/ 218 w 599"/>
                <a:gd name="T65" fmla="*/ 145 h 497"/>
                <a:gd name="T66" fmla="*/ 218 w 599"/>
                <a:gd name="T67" fmla="*/ 280 h 497"/>
                <a:gd name="T68" fmla="*/ 117 w 599"/>
                <a:gd name="T69" fmla="*/ 213 h 497"/>
                <a:gd name="T70" fmla="*/ 320 w 599"/>
                <a:gd name="T71" fmla="*/ 213 h 497"/>
                <a:gd name="T72" fmla="*/ 376 w 599"/>
                <a:gd name="T73" fmla="*/ 316 h 497"/>
                <a:gd name="T74" fmla="*/ 437 w 599"/>
                <a:gd name="T75" fmla="*/ 253 h 497"/>
                <a:gd name="T76" fmla="*/ 404 w 599"/>
                <a:gd name="T77" fmla="*/ 175 h 497"/>
                <a:gd name="T78" fmla="*/ 401 w 599"/>
                <a:gd name="T79" fmla="*/ 86 h 497"/>
                <a:gd name="T80" fmla="*/ 321 w 599"/>
                <a:gd name="T81" fmla="*/ 56 h 497"/>
                <a:gd name="T82" fmla="*/ 256 w 599"/>
                <a:gd name="T83" fmla="*/ 0 h 497"/>
                <a:gd name="T84" fmla="*/ 178 w 599"/>
                <a:gd name="T85" fmla="*/ 30 h 497"/>
                <a:gd name="T86" fmla="*/ 90 w 599"/>
                <a:gd name="T87" fmla="*/ 30 h 497"/>
                <a:gd name="T88" fmla="*/ 62 w 599"/>
                <a:gd name="T89" fmla="*/ 111 h 497"/>
                <a:gd name="T90" fmla="*/ 0 w 599"/>
                <a:gd name="T91" fmla="*/ 175 h 497"/>
                <a:gd name="T92" fmla="*/ 36 w 599"/>
                <a:gd name="T93" fmla="*/ 253 h 497"/>
                <a:gd name="T94" fmla="*/ 38 w 599"/>
                <a:gd name="T95" fmla="*/ 340 h 497"/>
                <a:gd name="T96" fmla="*/ 118 w 599"/>
                <a:gd name="T97" fmla="*/ 370 h 497"/>
                <a:gd name="T98" fmla="*/ 178 w 599"/>
                <a:gd name="T99" fmla="*/ 426 h 497"/>
                <a:gd name="T100" fmla="*/ 256 w 599"/>
                <a:gd name="T101" fmla="*/ 396 h 497"/>
                <a:gd name="T102" fmla="*/ 344 w 599"/>
                <a:gd name="T103" fmla="*/ 394 h 497"/>
                <a:gd name="T104" fmla="*/ 376 w 599"/>
                <a:gd name="T105" fmla="*/ 316 h 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99" h="497">
                  <a:moveTo>
                    <a:pt x="219" y="345"/>
                  </a:moveTo>
                  <a:cubicBezTo>
                    <a:pt x="146" y="345"/>
                    <a:pt x="86" y="286"/>
                    <a:pt x="86" y="213"/>
                  </a:cubicBezTo>
                  <a:cubicBezTo>
                    <a:pt x="86" y="140"/>
                    <a:pt x="146" y="80"/>
                    <a:pt x="219" y="80"/>
                  </a:cubicBezTo>
                  <a:cubicBezTo>
                    <a:pt x="293" y="80"/>
                    <a:pt x="353" y="140"/>
                    <a:pt x="353" y="213"/>
                  </a:cubicBezTo>
                  <a:cubicBezTo>
                    <a:pt x="353" y="286"/>
                    <a:pt x="293" y="345"/>
                    <a:pt x="219" y="345"/>
                  </a:cubicBezTo>
                  <a:close/>
                  <a:moveTo>
                    <a:pt x="491" y="372"/>
                  </a:moveTo>
                  <a:cubicBezTo>
                    <a:pt x="481" y="370"/>
                    <a:pt x="472" y="377"/>
                    <a:pt x="471" y="387"/>
                  </a:cubicBezTo>
                  <a:cubicBezTo>
                    <a:pt x="469" y="396"/>
                    <a:pt x="477" y="405"/>
                    <a:pt x="486" y="406"/>
                  </a:cubicBezTo>
                  <a:cubicBezTo>
                    <a:pt x="496" y="408"/>
                    <a:pt x="505" y="401"/>
                    <a:pt x="506" y="391"/>
                  </a:cubicBezTo>
                  <a:cubicBezTo>
                    <a:pt x="508" y="382"/>
                    <a:pt x="501" y="373"/>
                    <a:pt x="491" y="372"/>
                  </a:cubicBezTo>
                  <a:close/>
                  <a:moveTo>
                    <a:pt x="523" y="393"/>
                  </a:moveTo>
                  <a:cubicBezTo>
                    <a:pt x="520" y="412"/>
                    <a:pt x="503" y="425"/>
                    <a:pt x="484" y="422"/>
                  </a:cubicBezTo>
                  <a:cubicBezTo>
                    <a:pt x="466" y="420"/>
                    <a:pt x="452" y="403"/>
                    <a:pt x="455" y="385"/>
                  </a:cubicBezTo>
                  <a:cubicBezTo>
                    <a:pt x="457" y="366"/>
                    <a:pt x="474" y="353"/>
                    <a:pt x="493" y="355"/>
                  </a:cubicBezTo>
                  <a:cubicBezTo>
                    <a:pt x="511" y="358"/>
                    <a:pt x="525" y="375"/>
                    <a:pt x="523" y="393"/>
                  </a:cubicBezTo>
                  <a:close/>
                  <a:moveTo>
                    <a:pt x="495" y="339"/>
                  </a:moveTo>
                  <a:cubicBezTo>
                    <a:pt x="467" y="336"/>
                    <a:pt x="442" y="355"/>
                    <a:pt x="438" y="383"/>
                  </a:cubicBezTo>
                  <a:cubicBezTo>
                    <a:pt x="435" y="410"/>
                    <a:pt x="455" y="435"/>
                    <a:pt x="482" y="439"/>
                  </a:cubicBezTo>
                  <a:cubicBezTo>
                    <a:pt x="510" y="442"/>
                    <a:pt x="535" y="423"/>
                    <a:pt x="539" y="395"/>
                  </a:cubicBezTo>
                  <a:cubicBezTo>
                    <a:pt x="542" y="368"/>
                    <a:pt x="522" y="343"/>
                    <a:pt x="495" y="339"/>
                  </a:cubicBezTo>
                  <a:close/>
                  <a:moveTo>
                    <a:pt x="555" y="397"/>
                  </a:moveTo>
                  <a:cubicBezTo>
                    <a:pt x="551" y="433"/>
                    <a:pt x="518" y="459"/>
                    <a:pt x="481" y="455"/>
                  </a:cubicBezTo>
                  <a:cubicBezTo>
                    <a:pt x="444" y="450"/>
                    <a:pt x="418" y="417"/>
                    <a:pt x="423" y="381"/>
                  </a:cubicBezTo>
                  <a:cubicBezTo>
                    <a:pt x="427" y="344"/>
                    <a:pt x="461" y="319"/>
                    <a:pt x="497" y="323"/>
                  </a:cubicBezTo>
                  <a:cubicBezTo>
                    <a:pt x="534" y="328"/>
                    <a:pt x="560" y="361"/>
                    <a:pt x="555" y="397"/>
                  </a:cubicBezTo>
                  <a:close/>
                  <a:moveTo>
                    <a:pt x="583" y="382"/>
                  </a:moveTo>
                  <a:cubicBezTo>
                    <a:pt x="582" y="370"/>
                    <a:pt x="579" y="358"/>
                    <a:pt x="573" y="348"/>
                  </a:cubicBezTo>
                  <a:lnTo>
                    <a:pt x="587" y="337"/>
                  </a:lnTo>
                  <a:lnTo>
                    <a:pt x="563" y="306"/>
                  </a:lnTo>
                  <a:lnTo>
                    <a:pt x="549" y="317"/>
                  </a:lnTo>
                  <a:cubicBezTo>
                    <a:pt x="540" y="310"/>
                    <a:pt x="530" y="304"/>
                    <a:pt x="519" y="300"/>
                  </a:cubicBezTo>
                  <a:lnTo>
                    <a:pt x="520" y="286"/>
                  </a:lnTo>
                  <a:lnTo>
                    <a:pt x="482" y="281"/>
                  </a:lnTo>
                  <a:lnTo>
                    <a:pt x="480" y="296"/>
                  </a:lnTo>
                  <a:cubicBezTo>
                    <a:pt x="468" y="297"/>
                    <a:pt x="458" y="300"/>
                    <a:pt x="448" y="305"/>
                  </a:cubicBezTo>
                  <a:lnTo>
                    <a:pt x="436" y="290"/>
                  </a:lnTo>
                  <a:lnTo>
                    <a:pt x="406" y="314"/>
                  </a:lnTo>
                  <a:lnTo>
                    <a:pt x="417" y="329"/>
                  </a:lnTo>
                  <a:cubicBezTo>
                    <a:pt x="410" y="338"/>
                    <a:pt x="404" y="348"/>
                    <a:pt x="400" y="359"/>
                  </a:cubicBezTo>
                  <a:lnTo>
                    <a:pt x="383" y="357"/>
                  </a:lnTo>
                  <a:lnTo>
                    <a:pt x="378" y="396"/>
                  </a:lnTo>
                  <a:lnTo>
                    <a:pt x="396" y="398"/>
                  </a:lnTo>
                  <a:cubicBezTo>
                    <a:pt x="397" y="409"/>
                    <a:pt x="400" y="420"/>
                    <a:pt x="405" y="430"/>
                  </a:cubicBezTo>
                  <a:lnTo>
                    <a:pt x="391" y="441"/>
                  </a:lnTo>
                  <a:lnTo>
                    <a:pt x="415" y="471"/>
                  </a:lnTo>
                  <a:lnTo>
                    <a:pt x="429" y="461"/>
                  </a:lnTo>
                  <a:cubicBezTo>
                    <a:pt x="437" y="467"/>
                    <a:pt x="447" y="473"/>
                    <a:pt x="458" y="477"/>
                  </a:cubicBezTo>
                  <a:lnTo>
                    <a:pt x="456" y="492"/>
                  </a:lnTo>
                  <a:lnTo>
                    <a:pt x="494" y="497"/>
                  </a:lnTo>
                  <a:lnTo>
                    <a:pt x="496" y="482"/>
                  </a:lnTo>
                  <a:cubicBezTo>
                    <a:pt x="508" y="481"/>
                    <a:pt x="519" y="478"/>
                    <a:pt x="530" y="473"/>
                  </a:cubicBezTo>
                  <a:lnTo>
                    <a:pt x="540" y="486"/>
                  </a:lnTo>
                  <a:lnTo>
                    <a:pt x="571" y="463"/>
                  </a:lnTo>
                  <a:lnTo>
                    <a:pt x="561" y="450"/>
                  </a:lnTo>
                  <a:cubicBezTo>
                    <a:pt x="568" y="441"/>
                    <a:pt x="574" y="431"/>
                    <a:pt x="578" y="420"/>
                  </a:cubicBezTo>
                  <a:lnTo>
                    <a:pt x="594" y="422"/>
                  </a:lnTo>
                  <a:lnTo>
                    <a:pt x="599" y="384"/>
                  </a:lnTo>
                  <a:lnTo>
                    <a:pt x="583" y="382"/>
                  </a:lnTo>
                  <a:close/>
                  <a:moveTo>
                    <a:pt x="218" y="178"/>
                  </a:moveTo>
                  <a:cubicBezTo>
                    <a:pt x="198" y="178"/>
                    <a:pt x="182" y="194"/>
                    <a:pt x="182" y="213"/>
                  </a:cubicBezTo>
                  <a:cubicBezTo>
                    <a:pt x="182" y="232"/>
                    <a:pt x="198" y="248"/>
                    <a:pt x="218" y="248"/>
                  </a:cubicBezTo>
                  <a:cubicBezTo>
                    <a:pt x="238" y="248"/>
                    <a:pt x="254" y="232"/>
                    <a:pt x="254" y="213"/>
                  </a:cubicBezTo>
                  <a:cubicBezTo>
                    <a:pt x="254" y="194"/>
                    <a:pt x="238" y="178"/>
                    <a:pt x="218" y="178"/>
                  </a:cubicBezTo>
                  <a:close/>
                  <a:moveTo>
                    <a:pt x="218" y="280"/>
                  </a:moveTo>
                  <a:cubicBezTo>
                    <a:pt x="181" y="280"/>
                    <a:pt x="150" y="250"/>
                    <a:pt x="150" y="213"/>
                  </a:cubicBezTo>
                  <a:cubicBezTo>
                    <a:pt x="150" y="176"/>
                    <a:pt x="181" y="145"/>
                    <a:pt x="218" y="145"/>
                  </a:cubicBezTo>
                  <a:cubicBezTo>
                    <a:pt x="256" y="145"/>
                    <a:pt x="287" y="176"/>
                    <a:pt x="287" y="213"/>
                  </a:cubicBezTo>
                  <a:cubicBezTo>
                    <a:pt x="287" y="250"/>
                    <a:pt x="256" y="280"/>
                    <a:pt x="218" y="280"/>
                  </a:cubicBezTo>
                  <a:close/>
                  <a:moveTo>
                    <a:pt x="218" y="113"/>
                  </a:moveTo>
                  <a:cubicBezTo>
                    <a:pt x="163" y="113"/>
                    <a:pt x="117" y="158"/>
                    <a:pt x="117" y="213"/>
                  </a:cubicBezTo>
                  <a:cubicBezTo>
                    <a:pt x="117" y="268"/>
                    <a:pt x="163" y="313"/>
                    <a:pt x="218" y="313"/>
                  </a:cubicBezTo>
                  <a:cubicBezTo>
                    <a:pt x="274" y="313"/>
                    <a:pt x="320" y="268"/>
                    <a:pt x="320" y="213"/>
                  </a:cubicBezTo>
                  <a:cubicBezTo>
                    <a:pt x="320" y="158"/>
                    <a:pt x="274" y="113"/>
                    <a:pt x="218" y="113"/>
                  </a:cubicBezTo>
                  <a:close/>
                  <a:moveTo>
                    <a:pt x="376" y="316"/>
                  </a:moveTo>
                  <a:cubicBezTo>
                    <a:pt x="389" y="297"/>
                    <a:pt x="398" y="276"/>
                    <a:pt x="403" y="253"/>
                  </a:cubicBezTo>
                  <a:lnTo>
                    <a:pt x="437" y="253"/>
                  </a:lnTo>
                  <a:lnTo>
                    <a:pt x="437" y="175"/>
                  </a:lnTo>
                  <a:lnTo>
                    <a:pt x="404" y="175"/>
                  </a:lnTo>
                  <a:cubicBezTo>
                    <a:pt x="399" y="152"/>
                    <a:pt x="389" y="130"/>
                    <a:pt x="377" y="110"/>
                  </a:cubicBezTo>
                  <a:lnTo>
                    <a:pt x="401" y="86"/>
                  </a:lnTo>
                  <a:lnTo>
                    <a:pt x="346" y="31"/>
                  </a:lnTo>
                  <a:lnTo>
                    <a:pt x="321" y="56"/>
                  </a:lnTo>
                  <a:cubicBezTo>
                    <a:pt x="302" y="43"/>
                    <a:pt x="280" y="34"/>
                    <a:pt x="256" y="29"/>
                  </a:cubicBezTo>
                  <a:lnTo>
                    <a:pt x="256" y="0"/>
                  </a:lnTo>
                  <a:lnTo>
                    <a:pt x="178" y="0"/>
                  </a:lnTo>
                  <a:lnTo>
                    <a:pt x="178" y="30"/>
                  </a:lnTo>
                  <a:cubicBezTo>
                    <a:pt x="156" y="35"/>
                    <a:pt x="135" y="44"/>
                    <a:pt x="117" y="56"/>
                  </a:cubicBezTo>
                  <a:lnTo>
                    <a:pt x="90" y="30"/>
                  </a:lnTo>
                  <a:lnTo>
                    <a:pt x="35" y="85"/>
                  </a:lnTo>
                  <a:lnTo>
                    <a:pt x="62" y="111"/>
                  </a:lnTo>
                  <a:cubicBezTo>
                    <a:pt x="49" y="131"/>
                    <a:pt x="40" y="152"/>
                    <a:pt x="35" y="175"/>
                  </a:cubicBezTo>
                  <a:lnTo>
                    <a:pt x="0" y="175"/>
                  </a:lnTo>
                  <a:lnTo>
                    <a:pt x="0" y="253"/>
                  </a:lnTo>
                  <a:lnTo>
                    <a:pt x="36" y="253"/>
                  </a:lnTo>
                  <a:cubicBezTo>
                    <a:pt x="41" y="275"/>
                    <a:pt x="50" y="296"/>
                    <a:pt x="62" y="315"/>
                  </a:cubicBezTo>
                  <a:lnTo>
                    <a:pt x="38" y="340"/>
                  </a:lnTo>
                  <a:lnTo>
                    <a:pt x="93" y="394"/>
                  </a:lnTo>
                  <a:lnTo>
                    <a:pt x="118" y="370"/>
                  </a:lnTo>
                  <a:cubicBezTo>
                    <a:pt x="136" y="381"/>
                    <a:pt x="156" y="390"/>
                    <a:pt x="178" y="395"/>
                  </a:cubicBezTo>
                  <a:lnTo>
                    <a:pt x="178" y="426"/>
                  </a:lnTo>
                  <a:lnTo>
                    <a:pt x="256" y="426"/>
                  </a:lnTo>
                  <a:lnTo>
                    <a:pt x="256" y="396"/>
                  </a:lnTo>
                  <a:cubicBezTo>
                    <a:pt x="279" y="391"/>
                    <a:pt x="301" y="382"/>
                    <a:pt x="320" y="370"/>
                  </a:cubicBezTo>
                  <a:lnTo>
                    <a:pt x="344" y="394"/>
                  </a:lnTo>
                  <a:lnTo>
                    <a:pt x="399" y="339"/>
                  </a:lnTo>
                  <a:lnTo>
                    <a:pt x="376" y="316"/>
                  </a:lnTo>
                  <a:close/>
                </a:path>
              </a:pathLst>
            </a:custGeom>
            <a:solidFill>
              <a:srgbClr val="2DA2BF"/>
            </a:solidFill>
            <a:ln w="19050">
              <a:solidFill>
                <a:srgbClr val="2DA2BF"/>
              </a:solidFill>
              <a:round/>
            </a:ln>
            <a:effectLst/>
          </p:spPr>
          <p:txBody>
            <a:bodyPr vert="horz" wrap="square" lIns="91440" tIns="45720" rIns="91440" bIns="45720" numCol="1" anchor="t" anchorCtr="0" compatLnSpc="1"/>
            <a:lstStyle/>
            <a:p>
              <a:endParaRPr lang="zh-CN" altLang="en-US">
                <a:cs typeface="+mn-ea"/>
                <a:sym typeface="+mn-lt"/>
              </a:endParaRPr>
            </a:p>
          </p:txBody>
        </p:sp>
        <p:sp>
          <p:nvSpPr>
            <p:cNvPr id="64" name="圆角矩形 34"/>
            <p:cNvSpPr/>
            <p:nvPr/>
          </p:nvSpPr>
          <p:spPr>
            <a:xfrm>
              <a:off x="2413" y="7540"/>
              <a:ext cx="17049" cy="2273"/>
            </a:xfrm>
            <a:prstGeom prst="roundRect">
              <a:avLst>
                <a:gd name="adj" fmla="val 10371"/>
              </a:avLst>
            </a:prstGeom>
            <a:solidFill>
              <a:schemeClr val="bg1"/>
            </a:solidFill>
            <a:ln w="19050">
              <a:solidFill>
                <a:srgbClr val="01303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5" name="TextBox 37"/>
            <p:cNvSpPr txBox="1"/>
            <p:nvPr/>
          </p:nvSpPr>
          <p:spPr>
            <a:xfrm>
              <a:off x="5452" y="7556"/>
              <a:ext cx="13678" cy="1798"/>
            </a:xfrm>
            <a:prstGeom prst="rect">
              <a:avLst/>
            </a:prstGeom>
            <a:noFill/>
          </p:spPr>
          <p:txBody>
            <a:bodyPr wrap="square" rtlCol="0">
              <a:spAutoFit/>
            </a:bodyPr>
            <a:lstStyle>
              <a:defPPr>
                <a:defRPr lang="zh-CN"/>
              </a:defPPr>
              <a:lvl1pPr>
                <a:lnSpc>
                  <a:spcPct val="150000"/>
                </a:lnSpc>
                <a:defRPr sz="1400">
                  <a:solidFill>
                    <a:schemeClr val="tx1">
                      <a:lumMod val="95000"/>
                      <a:lumOff val="5000"/>
                    </a:schemeClr>
                  </a:solidFill>
                  <a:latin typeface="微软雅黑" panose="020B0503020204020204" pitchFamily="34" charset="-122"/>
                  <a:ea typeface="微软雅黑" panose="020B0503020204020204" pitchFamily="34" charset="-122"/>
                </a:defRPr>
              </a:lvl1pPr>
            </a:lstStyle>
            <a:p>
              <a:pPr indent="457200" fontAlgn="auto">
                <a:lnSpc>
                  <a:spcPct val="150000"/>
                </a:lnSpc>
                <a:buFont typeface="Wingdings" panose="05000000000000000000" pitchFamily="2" charset="2"/>
                <a:buNone/>
              </a:pPr>
              <a:r>
                <a:rPr lang="zh-CN" altLang="en-US" sz="1800" b="1" dirty="0">
                  <a:latin typeface="等线" panose="02010600030101010101" pitchFamily="2" charset="-122"/>
                  <a:ea typeface="等线" panose="02010600030101010101" pitchFamily="2" charset="-122"/>
                  <a:cs typeface="等线" panose="02010600030101010101" pitchFamily="2" charset="-122"/>
                  <a:sym typeface="+mn-ea"/>
                </a:rPr>
                <a:t>（</a:t>
              </a:r>
              <a:r>
                <a:rPr lang="zh-CN" altLang="en-US" sz="1800" b="1" dirty="0">
                  <a:latin typeface="等线" panose="02010600030101010101" pitchFamily="2" charset="-122"/>
                  <a:ea typeface="等线" panose="02010600030101010101" pitchFamily="2" charset="-122"/>
                  <a:cs typeface="等线" panose="02010600030101010101" pitchFamily="2" charset="-122"/>
                  <a:sym typeface="+mn-ea"/>
                </a:rPr>
                <a:t>三）将城镇职工临时外出备案人员在自治区本级三级、省外定点医疗机构住院支付比例降低10%调整为20%。</a:t>
              </a:r>
              <a:endParaRPr lang="zh-CN" altLang="en-US" sz="1800" b="1" dirty="0">
                <a:latin typeface="等线" panose="02010600030101010101" pitchFamily="2" charset="-122"/>
                <a:ea typeface="等线" panose="02010600030101010101" pitchFamily="2" charset="-122"/>
                <a:cs typeface="等线" panose="02010600030101010101" pitchFamily="2" charset="-122"/>
                <a:sym typeface="+mn-ea"/>
              </a:endParaRPr>
            </a:p>
          </p:txBody>
        </p:sp>
        <p:sp>
          <p:nvSpPr>
            <p:cNvPr id="66" name="Freeform 7"/>
            <p:cNvSpPr>
              <a:spLocks noEditPoints="1"/>
            </p:cNvSpPr>
            <p:nvPr/>
          </p:nvSpPr>
          <p:spPr bwMode="auto">
            <a:xfrm>
              <a:off x="3818" y="5623"/>
              <a:ext cx="1447" cy="1324"/>
            </a:xfrm>
            <a:custGeom>
              <a:avLst/>
              <a:gdLst>
                <a:gd name="T0" fmla="*/ 31 w 177"/>
                <a:gd name="T1" fmla="*/ 94 h 164"/>
                <a:gd name="T2" fmla="*/ 19 w 177"/>
                <a:gd name="T3" fmla="*/ 94 h 164"/>
                <a:gd name="T4" fmla="*/ 1 w 177"/>
                <a:gd name="T5" fmla="*/ 79 h 164"/>
                <a:gd name="T6" fmla="*/ 12 w 177"/>
                <a:gd name="T7" fmla="*/ 47 h 164"/>
                <a:gd name="T8" fmla="*/ 36 w 177"/>
                <a:gd name="T9" fmla="*/ 55 h 164"/>
                <a:gd name="T10" fmla="*/ 48 w 177"/>
                <a:gd name="T11" fmla="*/ 52 h 164"/>
                <a:gd name="T12" fmla="*/ 48 w 177"/>
                <a:gd name="T13" fmla="*/ 59 h 164"/>
                <a:gd name="T14" fmla="*/ 55 w 177"/>
                <a:gd name="T15" fmla="*/ 82 h 164"/>
                <a:gd name="T16" fmla="*/ 31 w 177"/>
                <a:gd name="T17" fmla="*/ 94 h 164"/>
                <a:gd name="T18" fmla="*/ 36 w 177"/>
                <a:gd name="T19" fmla="*/ 47 h 164"/>
                <a:gd name="T20" fmla="*/ 12 w 177"/>
                <a:gd name="T21" fmla="*/ 23 h 164"/>
                <a:gd name="T22" fmla="*/ 36 w 177"/>
                <a:gd name="T23" fmla="*/ 0 h 164"/>
                <a:gd name="T24" fmla="*/ 59 w 177"/>
                <a:gd name="T25" fmla="*/ 23 h 164"/>
                <a:gd name="T26" fmla="*/ 36 w 177"/>
                <a:gd name="T27" fmla="*/ 47 h 164"/>
                <a:gd name="T28" fmla="*/ 129 w 177"/>
                <a:gd name="T29" fmla="*/ 164 h 164"/>
                <a:gd name="T30" fmla="*/ 49 w 177"/>
                <a:gd name="T31" fmla="*/ 164 h 164"/>
                <a:gd name="T32" fmla="*/ 24 w 177"/>
                <a:gd name="T33" fmla="*/ 140 h 164"/>
                <a:gd name="T34" fmla="*/ 56 w 177"/>
                <a:gd name="T35" fmla="*/ 88 h 164"/>
                <a:gd name="T36" fmla="*/ 89 w 177"/>
                <a:gd name="T37" fmla="*/ 101 h 164"/>
                <a:gd name="T38" fmla="*/ 121 w 177"/>
                <a:gd name="T39" fmla="*/ 88 h 164"/>
                <a:gd name="T40" fmla="*/ 153 w 177"/>
                <a:gd name="T41" fmla="*/ 140 h 164"/>
                <a:gd name="T42" fmla="*/ 129 w 177"/>
                <a:gd name="T43" fmla="*/ 164 h 164"/>
                <a:gd name="T44" fmla="*/ 89 w 177"/>
                <a:gd name="T45" fmla="*/ 94 h 164"/>
                <a:gd name="T46" fmla="*/ 53 w 177"/>
                <a:gd name="T47" fmla="*/ 59 h 164"/>
                <a:gd name="T48" fmla="*/ 89 w 177"/>
                <a:gd name="T49" fmla="*/ 23 h 164"/>
                <a:gd name="T50" fmla="*/ 124 w 177"/>
                <a:gd name="T51" fmla="*/ 59 h 164"/>
                <a:gd name="T52" fmla="*/ 89 w 177"/>
                <a:gd name="T53" fmla="*/ 94 h 164"/>
                <a:gd name="T54" fmla="*/ 141 w 177"/>
                <a:gd name="T55" fmla="*/ 47 h 164"/>
                <a:gd name="T56" fmla="*/ 118 w 177"/>
                <a:gd name="T57" fmla="*/ 23 h 164"/>
                <a:gd name="T58" fmla="*/ 141 w 177"/>
                <a:gd name="T59" fmla="*/ 0 h 164"/>
                <a:gd name="T60" fmla="*/ 165 w 177"/>
                <a:gd name="T61" fmla="*/ 23 h 164"/>
                <a:gd name="T62" fmla="*/ 141 w 177"/>
                <a:gd name="T63" fmla="*/ 47 h 164"/>
                <a:gd name="T64" fmla="*/ 159 w 177"/>
                <a:gd name="T65" fmla="*/ 94 h 164"/>
                <a:gd name="T66" fmla="*/ 146 w 177"/>
                <a:gd name="T67" fmla="*/ 94 h 164"/>
                <a:gd name="T68" fmla="*/ 122 w 177"/>
                <a:gd name="T69" fmla="*/ 82 h 164"/>
                <a:gd name="T70" fmla="*/ 130 w 177"/>
                <a:gd name="T71" fmla="*/ 59 h 164"/>
                <a:gd name="T72" fmla="*/ 129 w 177"/>
                <a:gd name="T73" fmla="*/ 52 h 164"/>
                <a:gd name="T74" fmla="*/ 141 w 177"/>
                <a:gd name="T75" fmla="*/ 55 h 164"/>
                <a:gd name="T76" fmla="*/ 165 w 177"/>
                <a:gd name="T77" fmla="*/ 47 h 164"/>
                <a:gd name="T78" fmla="*/ 177 w 177"/>
                <a:gd name="T79" fmla="*/ 79 h 164"/>
                <a:gd name="T80" fmla="*/ 159 w 177"/>
                <a:gd name="T81" fmla="*/ 9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7" h="164">
                  <a:moveTo>
                    <a:pt x="31" y="94"/>
                  </a:moveTo>
                  <a:cubicBezTo>
                    <a:pt x="19" y="94"/>
                    <a:pt x="19" y="94"/>
                    <a:pt x="19" y="94"/>
                  </a:cubicBezTo>
                  <a:cubicBezTo>
                    <a:pt x="9" y="94"/>
                    <a:pt x="1" y="89"/>
                    <a:pt x="1" y="79"/>
                  </a:cubicBezTo>
                  <a:cubicBezTo>
                    <a:pt x="1" y="72"/>
                    <a:pt x="0" y="47"/>
                    <a:pt x="12" y="47"/>
                  </a:cubicBezTo>
                  <a:cubicBezTo>
                    <a:pt x="14" y="47"/>
                    <a:pt x="24" y="55"/>
                    <a:pt x="36" y="55"/>
                  </a:cubicBezTo>
                  <a:cubicBezTo>
                    <a:pt x="40" y="55"/>
                    <a:pt x="44" y="54"/>
                    <a:pt x="48" y="52"/>
                  </a:cubicBezTo>
                  <a:cubicBezTo>
                    <a:pt x="48" y="54"/>
                    <a:pt x="48" y="57"/>
                    <a:pt x="48" y="59"/>
                  </a:cubicBezTo>
                  <a:cubicBezTo>
                    <a:pt x="48" y="67"/>
                    <a:pt x="50" y="75"/>
                    <a:pt x="55" y="82"/>
                  </a:cubicBezTo>
                  <a:cubicBezTo>
                    <a:pt x="46" y="82"/>
                    <a:pt x="37" y="86"/>
                    <a:pt x="31" y="94"/>
                  </a:cubicBezTo>
                  <a:close/>
                  <a:moveTo>
                    <a:pt x="36" y="47"/>
                  </a:moveTo>
                  <a:cubicBezTo>
                    <a:pt x="23" y="47"/>
                    <a:pt x="12" y="36"/>
                    <a:pt x="12" y="23"/>
                  </a:cubicBezTo>
                  <a:cubicBezTo>
                    <a:pt x="12" y="10"/>
                    <a:pt x="23" y="0"/>
                    <a:pt x="36" y="0"/>
                  </a:cubicBezTo>
                  <a:cubicBezTo>
                    <a:pt x="49" y="0"/>
                    <a:pt x="59" y="10"/>
                    <a:pt x="59" y="23"/>
                  </a:cubicBezTo>
                  <a:cubicBezTo>
                    <a:pt x="59" y="36"/>
                    <a:pt x="49" y="47"/>
                    <a:pt x="36" y="47"/>
                  </a:cubicBezTo>
                  <a:close/>
                  <a:moveTo>
                    <a:pt x="129" y="164"/>
                  </a:moveTo>
                  <a:cubicBezTo>
                    <a:pt x="49" y="164"/>
                    <a:pt x="49" y="164"/>
                    <a:pt x="49" y="164"/>
                  </a:cubicBezTo>
                  <a:cubicBezTo>
                    <a:pt x="34" y="164"/>
                    <a:pt x="24" y="155"/>
                    <a:pt x="24" y="140"/>
                  </a:cubicBezTo>
                  <a:cubicBezTo>
                    <a:pt x="24" y="120"/>
                    <a:pt x="29" y="88"/>
                    <a:pt x="56" y="88"/>
                  </a:cubicBezTo>
                  <a:cubicBezTo>
                    <a:pt x="59" y="88"/>
                    <a:pt x="70" y="101"/>
                    <a:pt x="89" y="101"/>
                  </a:cubicBezTo>
                  <a:cubicBezTo>
                    <a:pt x="107" y="101"/>
                    <a:pt x="118" y="88"/>
                    <a:pt x="121" y="88"/>
                  </a:cubicBezTo>
                  <a:cubicBezTo>
                    <a:pt x="148" y="88"/>
                    <a:pt x="153" y="120"/>
                    <a:pt x="153" y="140"/>
                  </a:cubicBezTo>
                  <a:cubicBezTo>
                    <a:pt x="153" y="155"/>
                    <a:pt x="143" y="164"/>
                    <a:pt x="129" y="164"/>
                  </a:cubicBezTo>
                  <a:close/>
                  <a:moveTo>
                    <a:pt x="89" y="94"/>
                  </a:moveTo>
                  <a:cubicBezTo>
                    <a:pt x="69" y="94"/>
                    <a:pt x="53" y="78"/>
                    <a:pt x="53" y="59"/>
                  </a:cubicBezTo>
                  <a:cubicBezTo>
                    <a:pt x="53" y="39"/>
                    <a:pt x="69" y="23"/>
                    <a:pt x="89" y="23"/>
                  </a:cubicBezTo>
                  <a:cubicBezTo>
                    <a:pt x="108" y="23"/>
                    <a:pt x="124" y="39"/>
                    <a:pt x="124" y="59"/>
                  </a:cubicBezTo>
                  <a:cubicBezTo>
                    <a:pt x="124" y="78"/>
                    <a:pt x="108" y="94"/>
                    <a:pt x="89" y="94"/>
                  </a:cubicBezTo>
                  <a:close/>
                  <a:moveTo>
                    <a:pt x="141" y="47"/>
                  </a:moveTo>
                  <a:cubicBezTo>
                    <a:pt x="128" y="47"/>
                    <a:pt x="118" y="36"/>
                    <a:pt x="118" y="23"/>
                  </a:cubicBezTo>
                  <a:cubicBezTo>
                    <a:pt x="118" y="10"/>
                    <a:pt x="128" y="0"/>
                    <a:pt x="141" y="0"/>
                  </a:cubicBezTo>
                  <a:cubicBezTo>
                    <a:pt x="154" y="0"/>
                    <a:pt x="165" y="10"/>
                    <a:pt x="165" y="23"/>
                  </a:cubicBezTo>
                  <a:cubicBezTo>
                    <a:pt x="165" y="36"/>
                    <a:pt x="154" y="47"/>
                    <a:pt x="141" y="47"/>
                  </a:cubicBezTo>
                  <a:close/>
                  <a:moveTo>
                    <a:pt x="159" y="94"/>
                  </a:moveTo>
                  <a:cubicBezTo>
                    <a:pt x="146" y="94"/>
                    <a:pt x="146" y="94"/>
                    <a:pt x="146" y="94"/>
                  </a:cubicBezTo>
                  <a:cubicBezTo>
                    <a:pt x="140" y="86"/>
                    <a:pt x="132" y="82"/>
                    <a:pt x="122" y="82"/>
                  </a:cubicBezTo>
                  <a:cubicBezTo>
                    <a:pt x="127" y="75"/>
                    <a:pt x="130" y="67"/>
                    <a:pt x="130" y="59"/>
                  </a:cubicBezTo>
                  <a:cubicBezTo>
                    <a:pt x="130" y="57"/>
                    <a:pt x="129" y="54"/>
                    <a:pt x="129" y="52"/>
                  </a:cubicBezTo>
                  <a:cubicBezTo>
                    <a:pt x="133" y="54"/>
                    <a:pt x="137" y="55"/>
                    <a:pt x="141" y="55"/>
                  </a:cubicBezTo>
                  <a:cubicBezTo>
                    <a:pt x="154" y="55"/>
                    <a:pt x="163" y="47"/>
                    <a:pt x="165" y="47"/>
                  </a:cubicBezTo>
                  <a:cubicBezTo>
                    <a:pt x="177" y="47"/>
                    <a:pt x="177" y="72"/>
                    <a:pt x="177" y="79"/>
                  </a:cubicBezTo>
                  <a:cubicBezTo>
                    <a:pt x="177" y="89"/>
                    <a:pt x="168" y="94"/>
                    <a:pt x="159" y="94"/>
                  </a:cubicBezTo>
                  <a:close/>
                </a:path>
              </a:pathLst>
            </a:custGeom>
            <a:solidFill>
              <a:srgbClr val="2DA2BF"/>
            </a:solidFill>
            <a:ln>
              <a:solidFill>
                <a:srgbClr val="2DA2BF"/>
              </a:solidFill>
            </a:ln>
          </p:spPr>
          <p:txBody>
            <a:bodyPr vert="horz" wrap="square" lIns="91440" tIns="45720" rIns="91440" bIns="45720" numCol="1" anchor="t" anchorCtr="0" compatLnSpc="1"/>
            <a:lstStyle/>
            <a:p>
              <a:pPr algn="ctr" fontAlgn="base">
                <a:spcBef>
                  <a:spcPct val="0"/>
                </a:spcBef>
                <a:spcAft>
                  <a:spcPct val="0"/>
                </a:spcAft>
                <a:defRPr/>
              </a:pPr>
              <a:endParaRPr lang="en-US" sz="2200" kern="0">
                <a:solidFill>
                  <a:srgbClr val="000000"/>
                </a:solidFill>
                <a:cs typeface="+mn-ea"/>
                <a:sym typeface="+mn-lt"/>
              </a:endParaRPr>
            </a:p>
          </p:txBody>
        </p:sp>
        <p:sp>
          <p:nvSpPr>
            <p:cNvPr id="3" name="Freeform 11"/>
            <p:cNvSpPr>
              <a:spLocks noEditPoints="1"/>
            </p:cNvSpPr>
            <p:nvPr/>
          </p:nvSpPr>
          <p:spPr bwMode="auto">
            <a:xfrm>
              <a:off x="2758" y="8265"/>
              <a:ext cx="2400" cy="1417"/>
            </a:xfrm>
            <a:custGeom>
              <a:avLst/>
              <a:gdLst>
                <a:gd name="T0" fmla="*/ 431 w 571"/>
                <a:gd name="T1" fmla="*/ 180 h 335"/>
                <a:gd name="T2" fmla="*/ 388 w 571"/>
                <a:gd name="T3" fmla="*/ 142 h 335"/>
                <a:gd name="T4" fmla="*/ 294 w 571"/>
                <a:gd name="T5" fmla="*/ 113 h 335"/>
                <a:gd name="T6" fmla="*/ 216 w 571"/>
                <a:gd name="T7" fmla="*/ 130 h 335"/>
                <a:gd name="T8" fmla="*/ 391 w 571"/>
                <a:gd name="T9" fmla="*/ 77 h 335"/>
                <a:gd name="T10" fmla="*/ 494 w 571"/>
                <a:gd name="T11" fmla="*/ 157 h 335"/>
                <a:gd name="T12" fmla="*/ 402 w 571"/>
                <a:gd name="T13" fmla="*/ 218 h 335"/>
                <a:gd name="T14" fmla="*/ 394 w 571"/>
                <a:gd name="T15" fmla="*/ 232 h 335"/>
                <a:gd name="T16" fmla="*/ 340 w 571"/>
                <a:gd name="T17" fmla="*/ 246 h 335"/>
                <a:gd name="T18" fmla="*/ 362 w 571"/>
                <a:gd name="T19" fmla="*/ 292 h 335"/>
                <a:gd name="T20" fmla="*/ 309 w 571"/>
                <a:gd name="T21" fmla="*/ 299 h 335"/>
                <a:gd name="T22" fmla="*/ 294 w 571"/>
                <a:gd name="T23" fmla="*/ 314 h 335"/>
                <a:gd name="T24" fmla="*/ 279 w 571"/>
                <a:gd name="T25" fmla="*/ 276 h 335"/>
                <a:gd name="T26" fmla="*/ 255 w 571"/>
                <a:gd name="T27" fmla="*/ 273 h 335"/>
                <a:gd name="T28" fmla="*/ 223 w 571"/>
                <a:gd name="T29" fmla="*/ 249 h 335"/>
                <a:gd name="T30" fmla="*/ 188 w 571"/>
                <a:gd name="T31" fmla="*/ 221 h 335"/>
                <a:gd name="T32" fmla="*/ 161 w 571"/>
                <a:gd name="T33" fmla="*/ 195 h 335"/>
                <a:gd name="T34" fmla="*/ 80 w 571"/>
                <a:gd name="T35" fmla="*/ 153 h 335"/>
                <a:gd name="T36" fmla="*/ 163 w 571"/>
                <a:gd name="T37" fmla="*/ 78 h 335"/>
                <a:gd name="T38" fmla="*/ 203 w 571"/>
                <a:gd name="T39" fmla="*/ 120 h 335"/>
                <a:gd name="T40" fmla="*/ 221 w 571"/>
                <a:gd name="T41" fmla="*/ 163 h 335"/>
                <a:gd name="T42" fmla="*/ 422 w 571"/>
                <a:gd name="T43" fmla="*/ 193 h 335"/>
                <a:gd name="T44" fmla="*/ 256 w 571"/>
                <a:gd name="T45" fmla="*/ 319 h 335"/>
                <a:gd name="T46" fmla="*/ 264 w 571"/>
                <a:gd name="T47" fmla="*/ 287 h 335"/>
                <a:gd name="T48" fmla="*/ 271 w 571"/>
                <a:gd name="T49" fmla="*/ 311 h 335"/>
                <a:gd name="T50" fmla="*/ 215 w 571"/>
                <a:gd name="T51" fmla="*/ 294 h 335"/>
                <a:gd name="T52" fmla="*/ 235 w 571"/>
                <a:gd name="T53" fmla="*/ 265 h 335"/>
                <a:gd name="T54" fmla="*/ 203 w 571"/>
                <a:gd name="T55" fmla="*/ 258 h 335"/>
                <a:gd name="T56" fmla="*/ 182 w 571"/>
                <a:gd name="T57" fmla="*/ 243 h 335"/>
                <a:gd name="T58" fmla="*/ 203 w 571"/>
                <a:gd name="T59" fmla="*/ 258 h 335"/>
                <a:gd name="T60" fmla="*/ 148 w 571"/>
                <a:gd name="T61" fmla="*/ 241 h 335"/>
                <a:gd name="T62" fmla="*/ 161 w 571"/>
                <a:gd name="T63" fmla="*/ 211 h 335"/>
                <a:gd name="T64" fmla="*/ 168 w 571"/>
                <a:gd name="T65" fmla="*/ 234 h 335"/>
                <a:gd name="T66" fmla="*/ 492 w 571"/>
                <a:gd name="T67" fmla="*/ 31 h 335"/>
                <a:gd name="T68" fmla="*/ 393 w 571"/>
                <a:gd name="T69" fmla="*/ 61 h 335"/>
                <a:gd name="T70" fmla="*/ 160 w 571"/>
                <a:gd name="T71" fmla="*/ 63 h 335"/>
                <a:gd name="T72" fmla="*/ 82 w 571"/>
                <a:gd name="T73" fmla="*/ 0 h 335"/>
                <a:gd name="T74" fmla="*/ 73 w 571"/>
                <a:gd name="T75" fmla="*/ 166 h 335"/>
                <a:gd name="T76" fmla="*/ 127 w 571"/>
                <a:gd name="T77" fmla="*/ 234 h 335"/>
                <a:gd name="T78" fmla="*/ 163 w 571"/>
                <a:gd name="T79" fmla="*/ 257 h 335"/>
                <a:gd name="T80" fmla="*/ 195 w 571"/>
                <a:gd name="T81" fmla="*/ 282 h 335"/>
                <a:gd name="T82" fmla="*/ 230 w 571"/>
                <a:gd name="T83" fmla="*/ 310 h 335"/>
                <a:gd name="T84" fmla="*/ 279 w 571"/>
                <a:gd name="T85" fmla="*/ 325 h 335"/>
                <a:gd name="T86" fmla="*/ 330 w 571"/>
                <a:gd name="T87" fmla="*/ 328 h 335"/>
                <a:gd name="T88" fmla="*/ 373 w 571"/>
                <a:gd name="T89" fmla="*/ 303 h 335"/>
                <a:gd name="T90" fmla="*/ 405 w 571"/>
                <a:gd name="T91" fmla="*/ 269 h 335"/>
                <a:gd name="T92" fmla="*/ 438 w 571"/>
                <a:gd name="T93" fmla="*/ 195 h 335"/>
                <a:gd name="T94" fmla="*/ 494 w 571"/>
                <a:gd name="T95" fmla="*/ 19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71" h="335">
                  <a:moveTo>
                    <a:pt x="471" y="157"/>
                  </a:moveTo>
                  <a:lnTo>
                    <a:pt x="470" y="162"/>
                  </a:lnTo>
                  <a:cubicBezTo>
                    <a:pt x="465" y="178"/>
                    <a:pt x="438" y="180"/>
                    <a:pt x="431" y="180"/>
                  </a:cubicBezTo>
                  <a:lnTo>
                    <a:pt x="391" y="158"/>
                  </a:lnTo>
                  <a:cubicBezTo>
                    <a:pt x="393" y="157"/>
                    <a:pt x="395" y="156"/>
                    <a:pt x="397" y="155"/>
                  </a:cubicBezTo>
                  <a:lnTo>
                    <a:pt x="388" y="142"/>
                  </a:lnTo>
                  <a:cubicBezTo>
                    <a:pt x="356" y="165"/>
                    <a:pt x="305" y="114"/>
                    <a:pt x="305" y="113"/>
                  </a:cubicBezTo>
                  <a:lnTo>
                    <a:pt x="300" y="108"/>
                  </a:lnTo>
                  <a:lnTo>
                    <a:pt x="294" y="113"/>
                  </a:lnTo>
                  <a:cubicBezTo>
                    <a:pt x="276" y="128"/>
                    <a:pt x="240" y="151"/>
                    <a:pt x="224" y="147"/>
                  </a:cubicBezTo>
                  <a:cubicBezTo>
                    <a:pt x="219" y="147"/>
                    <a:pt x="216" y="145"/>
                    <a:pt x="215" y="142"/>
                  </a:cubicBezTo>
                  <a:cubicBezTo>
                    <a:pt x="213" y="138"/>
                    <a:pt x="215" y="133"/>
                    <a:pt x="216" y="130"/>
                  </a:cubicBezTo>
                  <a:cubicBezTo>
                    <a:pt x="253" y="95"/>
                    <a:pt x="296" y="58"/>
                    <a:pt x="304" y="56"/>
                  </a:cubicBezTo>
                  <a:cubicBezTo>
                    <a:pt x="311" y="54"/>
                    <a:pt x="354" y="66"/>
                    <a:pt x="390" y="76"/>
                  </a:cubicBezTo>
                  <a:lnTo>
                    <a:pt x="391" y="77"/>
                  </a:lnTo>
                  <a:lnTo>
                    <a:pt x="454" y="70"/>
                  </a:lnTo>
                  <a:lnTo>
                    <a:pt x="493" y="65"/>
                  </a:lnTo>
                  <a:lnTo>
                    <a:pt x="494" y="157"/>
                  </a:lnTo>
                  <a:lnTo>
                    <a:pt x="471" y="157"/>
                  </a:lnTo>
                  <a:close/>
                  <a:moveTo>
                    <a:pt x="420" y="213"/>
                  </a:moveTo>
                  <a:cubicBezTo>
                    <a:pt x="417" y="217"/>
                    <a:pt x="411" y="219"/>
                    <a:pt x="402" y="218"/>
                  </a:cubicBezTo>
                  <a:lnTo>
                    <a:pt x="364" y="203"/>
                  </a:lnTo>
                  <a:lnTo>
                    <a:pt x="358" y="218"/>
                  </a:lnTo>
                  <a:lnTo>
                    <a:pt x="394" y="232"/>
                  </a:lnTo>
                  <a:cubicBezTo>
                    <a:pt x="396" y="240"/>
                    <a:pt x="398" y="253"/>
                    <a:pt x="394" y="259"/>
                  </a:cubicBezTo>
                  <a:cubicBezTo>
                    <a:pt x="390" y="263"/>
                    <a:pt x="382" y="262"/>
                    <a:pt x="376" y="261"/>
                  </a:cubicBezTo>
                  <a:lnTo>
                    <a:pt x="340" y="246"/>
                  </a:lnTo>
                  <a:lnTo>
                    <a:pt x="334" y="260"/>
                  </a:lnTo>
                  <a:lnTo>
                    <a:pt x="367" y="274"/>
                  </a:lnTo>
                  <a:cubicBezTo>
                    <a:pt x="367" y="279"/>
                    <a:pt x="366" y="287"/>
                    <a:pt x="362" y="292"/>
                  </a:cubicBezTo>
                  <a:cubicBezTo>
                    <a:pt x="358" y="295"/>
                    <a:pt x="353" y="296"/>
                    <a:pt x="346" y="295"/>
                  </a:cubicBezTo>
                  <a:lnTo>
                    <a:pt x="314" y="284"/>
                  </a:lnTo>
                  <a:lnTo>
                    <a:pt x="309" y="299"/>
                  </a:lnTo>
                  <a:lnTo>
                    <a:pt x="329" y="306"/>
                  </a:lnTo>
                  <a:cubicBezTo>
                    <a:pt x="328" y="309"/>
                    <a:pt x="326" y="313"/>
                    <a:pt x="322" y="315"/>
                  </a:cubicBezTo>
                  <a:cubicBezTo>
                    <a:pt x="316" y="319"/>
                    <a:pt x="306" y="318"/>
                    <a:pt x="294" y="314"/>
                  </a:cubicBezTo>
                  <a:lnTo>
                    <a:pt x="288" y="312"/>
                  </a:lnTo>
                  <a:cubicBezTo>
                    <a:pt x="290" y="307"/>
                    <a:pt x="290" y="302"/>
                    <a:pt x="290" y="297"/>
                  </a:cubicBezTo>
                  <a:cubicBezTo>
                    <a:pt x="289" y="288"/>
                    <a:pt x="285" y="281"/>
                    <a:pt x="279" y="276"/>
                  </a:cubicBezTo>
                  <a:cubicBezTo>
                    <a:pt x="274" y="273"/>
                    <a:pt x="269" y="272"/>
                    <a:pt x="264" y="272"/>
                  </a:cubicBezTo>
                  <a:cubicBezTo>
                    <a:pt x="261" y="272"/>
                    <a:pt x="258" y="272"/>
                    <a:pt x="255" y="273"/>
                  </a:cubicBezTo>
                  <a:cubicBezTo>
                    <a:pt x="255" y="273"/>
                    <a:pt x="255" y="273"/>
                    <a:pt x="255" y="273"/>
                  </a:cubicBezTo>
                  <a:cubicBezTo>
                    <a:pt x="254" y="264"/>
                    <a:pt x="250" y="257"/>
                    <a:pt x="244" y="253"/>
                  </a:cubicBezTo>
                  <a:cubicBezTo>
                    <a:pt x="239" y="249"/>
                    <a:pt x="234" y="248"/>
                    <a:pt x="229" y="248"/>
                  </a:cubicBezTo>
                  <a:cubicBezTo>
                    <a:pt x="227" y="248"/>
                    <a:pt x="225" y="248"/>
                    <a:pt x="223" y="249"/>
                  </a:cubicBezTo>
                  <a:cubicBezTo>
                    <a:pt x="223" y="239"/>
                    <a:pt x="219" y="229"/>
                    <a:pt x="212" y="224"/>
                  </a:cubicBezTo>
                  <a:cubicBezTo>
                    <a:pt x="207" y="221"/>
                    <a:pt x="202" y="219"/>
                    <a:pt x="196" y="219"/>
                  </a:cubicBezTo>
                  <a:cubicBezTo>
                    <a:pt x="193" y="219"/>
                    <a:pt x="190" y="220"/>
                    <a:pt x="188" y="221"/>
                  </a:cubicBezTo>
                  <a:cubicBezTo>
                    <a:pt x="188" y="220"/>
                    <a:pt x="188" y="220"/>
                    <a:pt x="188" y="220"/>
                  </a:cubicBezTo>
                  <a:cubicBezTo>
                    <a:pt x="187" y="212"/>
                    <a:pt x="183" y="205"/>
                    <a:pt x="176" y="200"/>
                  </a:cubicBezTo>
                  <a:cubicBezTo>
                    <a:pt x="172" y="197"/>
                    <a:pt x="167" y="195"/>
                    <a:pt x="161" y="195"/>
                  </a:cubicBezTo>
                  <a:cubicBezTo>
                    <a:pt x="152" y="195"/>
                    <a:pt x="143" y="200"/>
                    <a:pt x="137" y="207"/>
                  </a:cubicBezTo>
                  <a:cubicBezTo>
                    <a:pt x="133" y="203"/>
                    <a:pt x="128" y="195"/>
                    <a:pt x="129" y="179"/>
                  </a:cubicBezTo>
                  <a:lnTo>
                    <a:pt x="80" y="153"/>
                  </a:lnTo>
                  <a:lnTo>
                    <a:pt x="133" y="64"/>
                  </a:lnTo>
                  <a:lnTo>
                    <a:pt x="159" y="81"/>
                  </a:lnTo>
                  <a:lnTo>
                    <a:pt x="163" y="78"/>
                  </a:lnTo>
                  <a:cubicBezTo>
                    <a:pt x="190" y="64"/>
                    <a:pt x="231" y="71"/>
                    <a:pt x="252" y="76"/>
                  </a:cubicBezTo>
                  <a:cubicBezTo>
                    <a:pt x="234" y="92"/>
                    <a:pt x="215" y="109"/>
                    <a:pt x="204" y="119"/>
                  </a:cubicBezTo>
                  <a:lnTo>
                    <a:pt x="203" y="120"/>
                  </a:lnTo>
                  <a:lnTo>
                    <a:pt x="202" y="121"/>
                  </a:lnTo>
                  <a:cubicBezTo>
                    <a:pt x="202" y="123"/>
                    <a:pt x="195" y="137"/>
                    <a:pt x="200" y="149"/>
                  </a:cubicBezTo>
                  <a:cubicBezTo>
                    <a:pt x="203" y="154"/>
                    <a:pt x="208" y="160"/>
                    <a:pt x="221" y="163"/>
                  </a:cubicBezTo>
                  <a:cubicBezTo>
                    <a:pt x="245" y="168"/>
                    <a:pt x="284" y="140"/>
                    <a:pt x="299" y="129"/>
                  </a:cubicBezTo>
                  <a:cubicBezTo>
                    <a:pt x="310" y="140"/>
                    <a:pt x="340" y="164"/>
                    <a:pt x="369" y="164"/>
                  </a:cubicBezTo>
                  <a:lnTo>
                    <a:pt x="422" y="193"/>
                  </a:lnTo>
                  <a:cubicBezTo>
                    <a:pt x="423" y="198"/>
                    <a:pt x="424" y="208"/>
                    <a:pt x="420" y="213"/>
                  </a:cubicBezTo>
                  <a:close/>
                  <a:moveTo>
                    <a:pt x="271" y="311"/>
                  </a:moveTo>
                  <a:cubicBezTo>
                    <a:pt x="267" y="316"/>
                    <a:pt x="261" y="319"/>
                    <a:pt x="256" y="319"/>
                  </a:cubicBezTo>
                  <a:cubicBezTo>
                    <a:pt x="254" y="319"/>
                    <a:pt x="252" y="319"/>
                    <a:pt x="250" y="317"/>
                  </a:cubicBezTo>
                  <a:cubicBezTo>
                    <a:pt x="244" y="313"/>
                    <a:pt x="244" y="303"/>
                    <a:pt x="249" y="296"/>
                  </a:cubicBezTo>
                  <a:cubicBezTo>
                    <a:pt x="253" y="291"/>
                    <a:pt x="258" y="287"/>
                    <a:pt x="264" y="287"/>
                  </a:cubicBezTo>
                  <a:cubicBezTo>
                    <a:pt x="266" y="287"/>
                    <a:pt x="268" y="288"/>
                    <a:pt x="270" y="289"/>
                  </a:cubicBezTo>
                  <a:cubicBezTo>
                    <a:pt x="272" y="291"/>
                    <a:pt x="274" y="294"/>
                    <a:pt x="274" y="298"/>
                  </a:cubicBezTo>
                  <a:cubicBezTo>
                    <a:pt x="275" y="302"/>
                    <a:pt x="273" y="307"/>
                    <a:pt x="271" y="311"/>
                  </a:cubicBezTo>
                  <a:close/>
                  <a:moveTo>
                    <a:pt x="235" y="287"/>
                  </a:moveTo>
                  <a:cubicBezTo>
                    <a:pt x="232" y="292"/>
                    <a:pt x="226" y="295"/>
                    <a:pt x="221" y="295"/>
                  </a:cubicBezTo>
                  <a:cubicBezTo>
                    <a:pt x="219" y="295"/>
                    <a:pt x="217" y="295"/>
                    <a:pt x="215" y="294"/>
                  </a:cubicBezTo>
                  <a:cubicBezTo>
                    <a:pt x="209" y="290"/>
                    <a:pt x="209" y="280"/>
                    <a:pt x="214" y="272"/>
                  </a:cubicBezTo>
                  <a:cubicBezTo>
                    <a:pt x="218" y="267"/>
                    <a:pt x="223" y="263"/>
                    <a:pt x="229" y="263"/>
                  </a:cubicBezTo>
                  <a:cubicBezTo>
                    <a:pt x="231" y="263"/>
                    <a:pt x="233" y="264"/>
                    <a:pt x="235" y="265"/>
                  </a:cubicBezTo>
                  <a:cubicBezTo>
                    <a:pt x="237" y="267"/>
                    <a:pt x="239" y="270"/>
                    <a:pt x="239" y="274"/>
                  </a:cubicBezTo>
                  <a:cubicBezTo>
                    <a:pt x="240" y="278"/>
                    <a:pt x="238" y="283"/>
                    <a:pt x="235" y="287"/>
                  </a:cubicBezTo>
                  <a:close/>
                  <a:moveTo>
                    <a:pt x="203" y="258"/>
                  </a:moveTo>
                  <a:cubicBezTo>
                    <a:pt x="200" y="263"/>
                    <a:pt x="194" y="267"/>
                    <a:pt x="189" y="267"/>
                  </a:cubicBezTo>
                  <a:cubicBezTo>
                    <a:pt x="187" y="267"/>
                    <a:pt x="184" y="266"/>
                    <a:pt x="183" y="265"/>
                  </a:cubicBezTo>
                  <a:cubicBezTo>
                    <a:pt x="177" y="261"/>
                    <a:pt x="176" y="251"/>
                    <a:pt x="182" y="243"/>
                  </a:cubicBezTo>
                  <a:cubicBezTo>
                    <a:pt x="186" y="238"/>
                    <a:pt x="191" y="235"/>
                    <a:pt x="196" y="235"/>
                  </a:cubicBezTo>
                  <a:cubicBezTo>
                    <a:pt x="199" y="235"/>
                    <a:pt x="201" y="235"/>
                    <a:pt x="202" y="237"/>
                  </a:cubicBezTo>
                  <a:cubicBezTo>
                    <a:pt x="208" y="241"/>
                    <a:pt x="209" y="251"/>
                    <a:pt x="203" y="258"/>
                  </a:cubicBezTo>
                  <a:close/>
                  <a:moveTo>
                    <a:pt x="168" y="234"/>
                  </a:moveTo>
                  <a:cubicBezTo>
                    <a:pt x="165" y="240"/>
                    <a:pt x="159" y="243"/>
                    <a:pt x="154" y="243"/>
                  </a:cubicBezTo>
                  <a:cubicBezTo>
                    <a:pt x="151" y="243"/>
                    <a:pt x="149" y="242"/>
                    <a:pt x="148" y="241"/>
                  </a:cubicBezTo>
                  <a:cubicBezTo>
                    <a:pt x="145" y="239"/>
                    <a:pt x="143" y="236"/>
                    <a:pt x="143" y="232"/>
                  </a:cubicBezTo>
                  <a:cubicBezTo>
                    <a:pt x="143" y="228"/>
                    <a:pt x="144" y="223"/>
                    <a:pt x="147" y="219"/>
                  </a:cubicBezTo>
                  <a:cubicBezTo>
                    <a:pt x="150" y="214"/>
                    <a:pt x="156" y="211"/>
                    <a:pt x="161" y="211"/>
                  </a:cubicBezTo>
                  <a:cubicBezTo>
                    <a:pt x="164" y="211"/>
                    <a:pt x="166" y="212"/>
                    <a:pt x="167" y="213"/>
                  </a:cubicBezTo>
                  <a:cubicBezTo>
                    <a:pt x="170" y="215"/>
                    <a:pt x="172" y="218"/>
                    <a:pt x="172" y="222"/>
                  </a:cubicBezTo>
                  <a:cubicBezTo>
                    <a:pt x="172" y="226"/>
                    <a:pt x="171" y="231"/>
                    <a:pt x="168" y="234"/>
                  </a:cubicBezTo>
                  <a:close/>
                  <a:moveTo>
                    <a:pt x="571" y="192"/>
                  </a:moveTo>
                  <a:lnTo>
                    <a:pt x="571" y="26"/>
                  </a:lnTo>
                  <a:lnTo>
                    <a:pt x="492" y="31"/>
                  </a:lnTo>
                  <a:lnTo>
                    <a:pt x="492" y="49"/>
                  </a:lnTo>
                  <a:lnTo>
                    <a:pt x="452" y="55"/>
                  </a:lnTo>
                  <a:lnTo>
                    <a:pt x="393" y="61"/>
                  </a:lnTo>
                  <a:cubicBezTo>
                    <a:pt x="373" y="55"/>
                    <a:pt x="314" y="38"/>
                    <a:pt x="301" y="40"/>
                  </a:cubicBezTo>
                  <a:cubicBezTo>
                    <a:pt x="295" y="41"/>
                    <a:pt x="282" y="51"/>
                    <a:pt x="267" y="64"/>
                  </a:cubicBezTo>
                  <a:cubicBezTo>
                    <a:pt x="251" y="59"/>
                    <a:pt x="197" y="45"/>
                    <a:pt x="160" y="63"/>
                  </a:cubicBezTo>
                  <a:lnTo>
                    <a:pt x="141" y="51"/>
                  </a:lnTo>
                  <a:lnTo>
                    <a:pt x="145" y="45"/>
                  </a:lnTo>
                  <a:lnTo>
                    <a:pt x="82" y="0"/>
                  </a:lnTo>
                  <a:lnTo>
                    <a:pt x="0" y="143"/>
                  </a:lnTo>
                  <a:lnTo>
                    <a:pt x="67" y="175"/>
                  </a:lnTo>
                  <a:lnTo>
                    <a:pt x="73" y="166"/>
                  </a:lnTo>
                  <a:lnTo>
                    <a:pt x="113" y="186"/>
                  </a:lnTo>
                  <a:cubicBezTo>
                    <a:pt x="113" y="206"/>
                    <a:pt x="122" y="216"/>
                    <a:pt x="129" y="221"/>
                  </a:cubicBezTo>
                  <a:cubicBezTo>
                    <a:pt x="128" y="225"/>
                    <a:pt x="127" y="229"/>
                    <a:pt x="127" y="234"/>
                  </a:cubicBezTo>
                  <a:cubicBezTo>
                    <a:pt x="128" y="242"/>
                    <a:pt x="132" y="249"/>
                    <a:pt x="139" y="254"/>
                  </a:cubicBezTo>
                  <a:cubicBezTo>
                    <a:pt x="143" y="257"/>
                    <a:pt x="148" y="259"/>
                    <a:pt x="154" y="259"/>
                  </a:cubicBezTo>
                  <a:cubicBezTo>
                    <a:pt x="157" y="259"/>
                    <a:pt x="160" y="258"/>
                    <a:pt x="163" y="257"/>
                  </a:cubicBezTo>
                  <a:cubicBezTo>
                    <a:pt x="163" y="265"/>
                    <a:pt x="167" y="273"/>
                    <a:pt x="174" y="278"/>
                  </a:cubicBezTo>
                  <a:cubicBezTo>
                    <a:pt x="178" y="281"/>
                    <a:pt x="183" y="282"/>
                    <a:pt x="189" y="282"/>
                  </a:cubicBezTo>
                  <a:cubicBezTo>
                    <a:pt x="191" y="282"/>
                    <a:pt x="193" y="282"/>
                    <a:pt x="195" y="282"/>
                  </a:cubicBezTo>
                  <a:cubicBezTo>
                    <a:pt x="194" y="292"/>
                    <a:pt x="198" y="301"/>
                    <a:pt x="206" y="306"/>
                  </a:cubicBezTo>
                  <a:cubicBezTo>
                    <a:pt x="210" y="309"/>
                    <a:pt x="215" y="311"/>
                    <a:pt x="221" y="311"/>
                  </a:cubicBezTo>
                  <a:cubicBezTo>
                    <a:pt x="224" y="311"/>
                    <a:pt x="227" y="311"/>
                    <a:pt x="230" y="310"/>
                  </a:cubicBezTo>
                  <a:cubicBezTo>
                    <a:pt x="231" y="318"/>
                    <a:pt x="234" y="325"/>
                    <a:pt x="241" y="330"/>
                  </a:cubicBezTo>
                  <a:cubicBezTo>
                    <a:pt x="245" y="333"/>
                    <a:pt x="251" y="335"/>
                    <a:pt x="256" y="335"/>
                  </a:cubicBezTo>
                  <a:cubicBezTo>
                    <a:pt x="264" y="335"/>
                    <a:pt x="272" y="331"/>
                    <a:pt x="279" y="325"/>
                  </a:cubicBezTo>
                  <a:lnTo>
                    <a:pt x="289" y="329"/>
                  </a:lnTo>
                  <a:cubicBezTo>
                    <a:pt x="297" y="332"/>
                    <a:pt x="305" y="333"/>
                    <a:pt x="312" y="333"/>
                  </a:cubicBezTo>
                  <a:cubicBezTo>
                    <a:pt x="318" y="333"/>
                    <a:pt x="325" y="332"/>
                    <a:pt x="330" y="328"/>
                  </a:cubicBezTo>
                  <a:cubicBezTo>
                    <a:pt x="338" y="323"/>
                    <a:pt x="342" y="316"/>
                    <a:pt x="344" y="311"/>
                  </a:cubicBezTo>
                  <a:cubicBezTo>
                    <a:pt x="346" y="311"/>
                    <a:pt x="348" y="311"/>
                    <a:pt x="350" y="311"/>
                  </a:cubicBezTo>
                  <a:cubicBezTo>
                    <a:pt x="360" y="311"/>
                    <a:pt x="367" y="308"/>
                    <a:pt x="373" y="303"/>
                  </a:cubicBezTo>
                  <a:cubicBezTo>
                    <a:pt x="380" y="295"/>
                    <a:pt x="382" y="285"/>
                    <a:pt x="382" y="278"/>
                  </a:cubicBezTo>
                  <a:cubicBezTo>
                    <a:pt x="383" y="278"/>
                    <a:pt x="383" y="278"/>
                    <a:pt x="384" y="278"/>
                  </a:cubicBezTo>
                  <a:cubicBezTo>
                    <a:pt x="393" y="278"/>
                    <a:pt x="400" y="275"/>
                    <a:pt x="405" y="269"/>
                  </a:cubicBezTo>
                  <a:cubicBezTo>
                    <a:pt x="414" y="259"/>
                    <a:pt x="413" y="244"/>
                    <a:pt x="410" y="234"/>
                  </a:cubicBezTo>
                  <a:cubicBezTo>
                    <a:pt x="420" y="233"/>
                    <a:pt x="428" y="229"/>
                    <a:pt x="433" y="223"/>
                  </a:cubicBezTo>
                  <a:cubicBezTo>
                    <a:pt x="439" y="214"/>
                    <a:pt x="439" y="203"/>
                    <a:pt x="438" y="195"/>
                  </a:cubicBezTo>
                  <a:cubicBezTo>
                    <a:pt x="451" y="194"/>
                    <a:pt x="473" y="190"/>
                    <a:pt x="482" y="172"/>
                  </a:cubicBezTo>
                  <a:lnTo>
                    <a:pt x="494" y="172"/>
                  </a:lnTo>
                  <a:lnTo>
                    <a:pt x="494" y="190"/>
                  </a:lnTo>
                  <a:lnTo>
                    <a:pt x="571" y="192"/>
                  </a:lnTo>
                  <a:close/>
                </a:path>
              </a:pathLst>
            </a:custGeom>
            <a:solidFill>
              <a:srgbClr val="2DA2BF"/>
            </a:solidFill>
            <a:ln w="19050">
              <a:solidFill>
                <a:srgbClr val="2DA2BF"/>
              </a:solidFill>
              <a:round/>
            </a:ln>
            <a:effectLst/>
          </p:spPr>
          <p:txBody>
            <a:bodyPr vert="horz" wrap="square" lIns="91440" tIns="45720" rIns="91440" bIns="45720" numCol="1" anchor="t" anchorCtr="0" compatLnSpc="1"/>
            <a:lstStyle/>
            <a:p>
              <a:endParaRPr lang="zh-CN" altLang="en-US">
                <a:cs typeface="+mn-ea"/>
                <a:sym typeface="+mn-lt"/>
              </a:endParaRPr>
            </a:p>
          </p:txBody>
        </p:sp>
      </p:grpSp>
    </p:spTree>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等腰三角形 38"/>
          <p:cNvSpPr/>
          <p:nvPr/>
        </p:nvSpPr>
        <p:spPr>
          <a:xfrm rot="5400000">
            <a:off x="705079" y="4967927"/>
            <a:ext cx="1184987" cy="2595157"/>
          </a:xfrm>
          <a:prstGeom prst="triangle">
            <a:avLst>
              <a:gd name="adj" fmla="val 34795"/>
            </a:avLst>
          </a:prstGeom>
          <a:solidFill>
            <a:srgbClr val="8BE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a:off x="240757" y="6180231"/>
            <a:ext cx="8258809" cy="686477"/>
          </a:xfrm>
          <a:prstGeom prst="triangle">
            <a:avLst>
              <a:gd name="adj" fmla="val 3479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p:cNvGrpSpPr/>
          <p:nvPr/>
        </p:nvGrpSpPr>
        <p:grpSpPr>
          <a:xfrm>
            <a:off x="240758" y="207286"/>
            <a:ext cx="11951242" cy="553871"/>
            <a:chOff x="240758" y="207286"/>
            <a:chExt cx="11951242" cy="553871"/>
          </a:xfrm>
        </p:grpSpPr>
        <p:pic>
          <p:nvPicPr>
            <p:cNvPr id="51" name="图片 50"/>
            <p:cNvPicPr>
              <a:picLocks noChangeAspect="1"/>
            </p:cNvPicPr>
            <p:nvPr/>
          </p:nvPicPr>
          <p:blipFill rotWithShape="1">
            <a:blip r:embed="rId1" cstate="print">
              <a:extLst>
                <a:ext uri="{28A0092B-C50C-407E-A947-70E740481C1C}">
                  <a14:useLocalDpi xmlns:a14="http://schemas.microsoft.com/office/drawing/2010/main" val="0"/>
                </a:ext>
              </a:extLst>
            </a:blip>
            <a:srcRect l="10256" t="36358" r="10256" b="44151"/>
            <a:stretch>
              <a:fillRect/>
            </a:stretch>
          </p:blipFill>
          <p:spPr>
            <a:xfrm>
              <a:off x="240758" y="207286"/>
              <a:ext cx="3168706" cy="553871"/>
            </a:xfrm>
            <a:prstGeom prst="rect">
              <a:avLst/>
            </a:prstGeom>
          </p:spPr>
        </p:pic>
        <p:sp>
          <p:nvSpPr>
            <p:cNvPr id="52" name="矩形 51"/>
            <p:cNvSpPr/>
            <p:nvPr/>
          </p:nvSpPr>
          <p:spPr>
            <a:xfrm>
              <a:off x="3409464" y="519982"/>
              <a:ext cx="8782536" cy="161055"/>
            </a:xfrm>
            <a:prstGeom prst="rect">
              <a:avLst/>
            </a:prstGeom>
            <a:gradFill flip="none" rotWithShape="1">
              <a:gsLst>
                <a:gs pos="0">
                  <a:srgbClr val="259DD9">
                    <a:tint val="66000"/>
                    <a:satMod val="160000"/>
                  </a:srgbClr>
                </a:gs>
                <a:gs pos="50000">
                  <a:srgbClr val="259DD9">
                    <a:tint val="44500"/>
                    <a:satMod val="160000"/>
                  </a:srgbClr>
                </a:gs>
                <a:gs pos="100000">
                  <a:srgbClr val="259DD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任意多边形 6"/>
          <p:cNvSpPr/>
          <p:nvPr/>
        </p:nvSpPr>
        <p:spPr>
          <a:xfrm>
            <a:off x="1386205" y="2033270"/>
            <a:ext cx="3115310" cy="4033520"/>
          </a:xfrm>
          <a:custGeom>
            <a:avLst/>
            <a:gdLst>
              <a:gd name="connsiteX0" fmla="*/ 640385 w 3801979"/>
              <a:gd name="connsiteY0" fmla="*/ 209624 h 2919663"/>
              <a:gd name="connsiteX1" fmla="*/ 223641 w 3801979"/>
              <a:gd name="connsiteY1" fmla="*/ 626368 h 2919663"/>
              <a:gd name="connsiteX2" fmla="*/ 223641 w 3801979"/>
              <a:gd name="connsiteY2" fmla="*/ 2293293 h 2919663"/>
              <a:gd name="connsiteX3" fmla="*/ 640385 w 3801979"/>
              <a:gd name="connsiteY3" fmla="*/ 2710037 h 2919663"/>
              <a:gd name="connsiteX4" fmla="*/ 3161592 w 3801979"/>
              <a:gd name="connsiteY4" fmla="*/ 2710037 h 2919663"/>
              <a:gd name="connsiteX5" fmla="*/ 3578336 w 3801979"/>
              <a:gd name="connsiteY5" fmla="*/ 2293293 h 2919663"/>
              <a:gd name="connsiteX6" fmla="*/ 3578336 w 3801979"/>
              <a:gd name="connsiteY6" fmla="*/ 626368 h 2919663"/>
              <a:gd name="connsiteX7" fmla="*/ 3161592 w 3801979"/>
              <a:gd name="connsiteY7" fmla="*/ 209624 h 2919663"/>
              <a:gd name="connsiteX8" fmla="*/ 486620 w 3801979"/>
              <a:gd name="connsiteY8" fmla="*/ 0 h 2919663"/>
              <a:gd name="connsiteX9" fmla="*/ 3315359 w 3801979"/>
              <a:gd name="connsiteY9" fmla="*/ 0 h 2919663"/>
              <a:gd name="connsiteX10" fmla="*/ 3801979 w 3801979"/>
              <a:gd name="connsiteY10" fmla="*/ 486620 h 2919663"/>
              <a:gd name="connsiteX11" fmla="*/ 3801979 w 3801979"/>
              <a:gd name="connsiteY11" fmla="*/ 2433043 h 2919663"/>
              <a:gd name="connsiteX12" fmla="*/ 3315359 w 3801979"/>
              <a:gd name="connsiteY12" fmla="*/ 2919663 h 2919663"/>
              <a:gd name="connsiteX13" fmla="*/ 486620 w 3801979"/>
              <a:gd name="connsiteY13" fmla="*/ 2919663 h 2919663"/>
              <a:gd name="connsiteX14" fmla="*/ 0 w 3801979"/>
              <a:gd name="connsiteY14" fmla="*/ 2433043 h 2919663"/>
              <a:gd name="connsiteX15" fmla="*/ 0 w 3801979"/>
              <a:gd name="connsiteY15" fmla="*/ 486620 h 2919663"/>
              <a:gd name="connsiteX16" fmla="*/ 486620 w 3801979"/>
              <a:gd name="connsiteY16" fmla="*/ 0 h 29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01979" h="2919663">
                <a:moveTo>
                  <a:pt x="640385" y="209624"/>
                </a:moveTo>
                <a:cubicBezTo>
                  <a:pt x="410224" y="209624"/>
                  <a:pt x="223641" y="396207"/>
                  <a:pt x="223641" y="626368"/>
                </a:cubicBezTo>
                <a:lnTo>
                  <a:pt x="223641" y="2293293"/>
                </a:lnTo>
                <a:cubicBezTo>
                  <a:pt x="223641" y="2523454"/>
                  <a:pt x="410224" y="2710037"/>
                  <a:pt x="640385" y="2710037"/>
                </a:cubicBezTo>
                <a:lnTo>
                  <a:pt x="3161592" y="2710037"/>
                </a:lnTo>
                <a:cubicBezTo>
                  <a:pt x="3391753" y="2710037"/>
                  <a:pt x="3578336" y="2523454"/>
                  <a:pt x="3578336" y="2293293"/>
                </a:cubicBezTo>
                <a:lnTo>
                  <a:pt x="3578336" y="626368"/>
                </a:lnTo>
                <a:cubicBezTo>
                  <a:pt x="3578336" y="396207"/>
                  <a:pt x="3391753" y="209624"/>
                  <a:pt x="3161592" y="209624"/>
                </a:cubicBezTo>
                <a:close/>
                <a:moveTo>
                  <a:pt x="486620" y="0"/>
                </a:moveTo>
                <a:lnTo>
                  <a:pt x="3315359" y="0"/>
                </a:lnTo>
                <a:cubicBezTo>
                  <a:pt x="3584112" y="0"/>
                  <a:pt x="3801979" y="217867"/>
                  <a:pt x="3801979" y="486620"/>
                </a:cubicBezTo>
                <a:lnTo>
                  <a:pt x="3801979" y="2433043"/>
                </a:lnTo>
                <a:cubicBezTo>
                  <a:pt x="3801979" y="2701796"/>
                  <a:pt x="3584112" y="2919663"/>
                  <a:pt x="3315359" y="2919663"/>
                </a:cubicBezTo>
                <a:lnTo>
                  <a:pt x="486620" y="2919663"/>
                </a:lnTo>
                <a:cubicBezTo>
                  <a:pt x="217867" y="2919663"/>
                  <a:pt x="0" y="2701796"/>
                  <a:pt x="0" y="2433043"/>
                </a:cubicBezTo>
                <a:lnTo>
                  <a:pt x="0" y="486620"/>
                </a:lnTo>
                <a:cubicBezTo>
                  <a:pt x="0" y="217867"/>
                  <a:pt x="217867" y="0"/>
                  <a:pt x="486620" y="0"/>
                </a:cubicBezTo>
                <a:close/>
              </a:path>
            </a:pathLst>
          </a:custGeom>
          <a:solidFill>
            <a:schemeClr val="bg1">
              <a:lumMod val="95000"/>
            </a:schemeClr>
          </a:solidFill>
          <a:ln>
            <a:noFill/>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p>
        </p:txBody>
      </p:sp>
      <p:sp>
        <p:nvSpPr>
          <p:cNvPr id="9" name="任意多边形 8"/>
          <p:cNvSpPr/>
          <p:nvPr/>
        </p:nvSpPr>
        <p:spPr>
          <a:xfrm>
            <a:off x="5441315" y="2194560"/>
            <a:ext cx="2891790" cy="3986530"/>
          </a:xfrm>
          <a:custGeom>
            <a:avLst/>
            <a:gdLst>
              <a:gd name="connsiteX0" fmla="*/ 640385 w 3801979"/>
              <a:gd name="connsiteY0" fmla="*/ 209624 h 2919663"/>
              <a:gd name="connsiteX1" fmla="*/ 223641 w 3801979"/>
              <a:gd name="connsiteY1" fmla="*/ 626368 h 2919663"/>
              <a:gd name="connsiteX2" fmla="*/ 223641 w 3801979"/>
              <a:gd name="connsiteY2" fmla="*/ 2293293 h 2919663"/>
              <a:gd name="connsiteX3" fmla="*/ 640385 w 3801979"/>
              <a:gd name="connsiteY3" fmla="*/ 2710037 h 2919663"/>
              <a:gd name="connsiteX4" fmla="*/ 3161592 w 3801979"/>
              <a:gd name="connsiteY4" fmla="*/ 2710037 h 2919663"/>
              <a:gd name="connsiteX5" fmla="*/ 3578336 w 3801979"/>
              <a:gd name="connsiteY5" fmla="*/ 2293293 h 2919663"/>
              <a:gd name="connsiteX6" fmla="*/ 3578336 w 3801979"/>
              <a:gd name="connsiteY6" fmla="*/ 626368 h 2919663"/>
              <a:gd name="connsiteX7" fmla="*/ 3161592 w 3801979"/>
              <a:gd name="connsiteY7" fmla="*/ 209624 h 2919663"/>
              <a:gd name="connsiteX8" fmla="*/ 486620 w 3801979"/>
              <a:gd name="connsiteY8" fmla="*/ 0 h 2919663"/>
              <a:gd name="connsiteX9" fmla="*/ 3315359 w 3801979"/>
              <a:gd name="connsiteY9" fmla="*/ 0 h 2919663"/>
              <a:gd name="connsiteX10" fmla="*/ 3801979 w 3801979"/>
              <a:gd name="connsiteY10" fmla="*/ 486620 h 2919663"/>
              <a:gd name="connsiteX11" fmla="*/ 3801979 w 3801979"/>
              <a:gd name="connsiteY11" fmla="*/ 2433043 h 2919663"/>
              <a:gd name="connsiteX12" fmla="*/ 3315359 w 3801979"/>
              <a:gd name="connsiteY12" fmla="*/ 2919663 h 2919663"/>
              <a:gd name="connsiteX13" fmla="*/ 486620 w 3801979"/>
              <a:gd name="connsiteY13" fmla="*/ 2919663 h 2919663"/>
              <a:gd name="connsiteX14" fmla="*/ 0 w 3801979"/>
              <a:gd name="connsiteY14" fmla="*/ 2433043 h 2919663"/>
              <a:gd name="connsiteX15" fmla="*/ 0 w 3801979"/>
              <a:gd name="connsiteY15" fmla="*/ 486620 h 2919663"/>
              <a:gd name="connsiteX16" fmla="*/ 486620 w 3801979"/>
              <a:gd name="connsiteY16" fmla="*/ 0 h 29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01979" h="2919663">
                <a:moveTo>
                  <a:pt x="640385" y="209624"/>
                </a:moveTo>
                <a:cubicBezTo>
                  <a:pt x="410224" y="209624"/>
                  <a:pt x="223641" y="396207"/>
                  <a:pt x="223641" y="626368"/>
                </a:cubicBezTo>
                <a:lnTo>
                  <a:pt x="223641" y="2293293"/>
                </a:lnTo>
                <a:cubicBezTo>
                  <a:pt x="223641" y="2523454"/>
                  <a:pt x="410224" y="2710037"/>
                  <a:pt x="640385" y="2710037"/>
                </a:cubicBezTo>
                <a:lnTo>
                  <a:pt x="3161592" y="2710037"/>
                </a:lnTo>
                <a:cubicBezTo>
                  <a:pt x="3391753" y="2710037"/>
                  <a:pt x="3578336" y="2523454"/>
                  <a:pt x="3578336" y="2293293"/>
                </a:cubicBezTo>
                <a:lnTo>
                  <a:pt x="3578336" y="626368"/>
                </a:lnTo>
                <a:cubicBezTo>
                  <a:pt x="3578336" y="396207"/>
                  <a:pt x="3391753" y="209624"/>
                  <a:pt x="3161592" y="209624"/>
                </a:cubicBezTo>
                <a:close/>
                <a:moveTo>
                  <a:pt x="486620" y="0"/>
                </a:moveTo>
                <a:lnTo>
                  <a:pt x="3315359" y="0"/>
                </a:lnTo>
                <a:cubicBezTo>
                  <a:pt x="3584112" y="0"/>
                  <a:pt x="3801979" y="217867"/>
                  <a:pt x="3801979" y="486620"/>
                </a:cubicBezTo>
                <a:lnTo>
                  <a:pt x="3801979" y="2433043"/>
                </a:lnTo>
                <a:cubicBezTo>
                  <a:pt x="3801979" y="2701796"/>
                  <a:pt x="3584112" y="2919663"/>
                  <a:pt x="3315359" y="2919663"/>
                </a:cubicBezTo>
                <a:lnTo>
                  <a:pt x="486620" y="2919663"/>
                </a:lnTo>
                <a:cubicBezTo>
                  <a:pt x="217867" y="2919663"/>
                  <a:pt x="0" y="2701796"/>
                  <a:pt x="0" y="2433043"/>
                </a:cubicBezTo>
                <a:lnTo>
                  <a:pt x="0" y="486620"/>
                </a:lnTo>
                <a:cubicBezTo>
                  <a:pt x="0" y="217867"/>
                  <a:pt x="217867" y="0"/>
                  <a:pt x="486620" y="0"/>
                </a:cubicBezTo>
                <a:close/>
              </a:path>
            </a:pathLst>
          </a:custGeom>
          <a:solidFill>
            <a:schemeClr val="bg1">
              <a:lumMod val="95000"/>
            </a:schemeClr>
          </a:solidFill>
          <a:ln>
            <a:noFill/>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p>
        </p:txBody>
      </p:sp>
      <p:sp>
        <p:nvSpPr>
          <p:cNvPr id="10" name="任意多边形 9"/>
          <p:cNvSpPr/>
          <p:nvPr/>
        </p:nvSpPr>
        <p:spPr>
          <a:xfrm>
            <a:off x="9219565" y="2263775"/>
            <a:ext cx="2715260" cy="4237355"/>
          </a:xfrm>
          <a:custGeom>
            <a:avLst/>
            <a:gdLst>
              <a:gd name="connsiteX0" fmla="*/ 640385 w 3801979"/>
              <a:gd name="connsiteY0" fmla="*/ 209624 h 2919663"/>
              <a:gd name="connsiteX1" fmla="*/ 223641 w 3801979"/>
              <a:gd name="connsiteY1" fmla="*/ 626368 h 2919663"/>
              <a:gd name="connsiteX2" fmla="*/ 223641 w 3801979"/>
              <a:gd name="connsiteY2" fmla="*/ 2293293 h 2919663"/>
              <a:gd name="connsiteX3" fmla="*/ 640385 w 3801979"/>
              <a:gd name="connsiteY3" fmla="*/ 2710037 h 2919663"/>
              <a:gd name="connsiteX4" fmla="*/ 3161592 w 3801979"/>
              <a:gd name="connsiteY4" fmla="*/ 2710037 h 2919663"/>
              <a:gd name="connsiteX5" fmla="*/ 3578336 w 3801979"/>
              <a:gd name="connsiteY5" fmla="*/ 2293293 h 2919663"/>
              <a:gd name="connsiteX6" fmla="*/ 3578336 w 3801979"/>
              <a:gd name="connsiteY6" fmla="*/ 626368 h 2919663"/>
              <a:gd name="connsiteX7" fmla="*/ 3161592 w 3801979"/>
              <a:gd name="connsiteY7" fmla="*/ 209624 h 2919663"/>
              <a:gd name="connsiteX8" fmla="*/ 486620 w 3801979"/>
              <a:gd name="connsiteY8" fmla="*/ 0 h 2919663"/>
              <a:gd name="connsiteX9" fmla="*/ 3315359 w 3801979"/>
              <a:gd name="connsiteY9" fmla="*/ 0 h 2919663"/>
              <a:gd name="connsiteX10" fmla="*/ 3801979 w 3801979"/>
              <a:gd name="connsiteY10" fmla="*/ 486620 h 2919663"/>
              <a:gd name="connsiteX11" fmla="*/ 3801979 w 3801979"/>
              <a:gd name="connsiteY11" fmla="*/ 2433043 h 2919663"/>
              <a:gd name="connsiteX12" fmla="*/ 3315359 w 3801979"/>
              <a:gd name="connsiteY12" fmla="*/ 2919663 h 2919663"/>
              <a:gd name="connsiteX13" fmla="*/ 486620 w 3801979"/>
              <a:gd name="connsiteY13" fmla="*/ 2919663 h 2919663"/>
              <a:gd name="connsiteX14" fmla="*/ 0 w 3801979"/>
              <a:gd name="connsiteY14" fmla="*/ 2433043 h 2919663"/>
              <a:gd name="connsiteX15" fmla="*/ 0 w 3801979"/>
              <a:gd name="connsiteY15" fmla="*/ 486620 h 2919663"/>
              <a:gd name="connsiteX16" fmla="*/ 486620 w 3801979"/>
              <a:gd name="connsiteY16" fmla="*/ 0 h 29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01979" h="2919663">
                <a:moveTo>
                  <a:pt x="640385" y="209624"/>
                </a:moveTo>
                <a:cubicBezTo>
                  <a:pt x="410224" y="209624"/>
                  <a:pt x="223641" y="396207"/>
                  <a:pt x="223641" y="626368"/>
                </a:cubicBezTo>
                <a:lnTo>
                  <a:pt x="223641" y="2293293"/>
                </a:lnTo>
                <a:cubicBezTo>
                  <a:pt x="223641" y="2523454"/>
                  <a:pt x="410224" y="2710037"/>
                  <a:pt x="640385" y="2710037"/>
                </a:cubicBezTo>
                <a:lnTo>
                  <a:pt x="3161592" y="2710037"/>
                </a:lnTo>
                <a:cubicBezTo>
                  <a:pt x="3391753" y="2710037"/>
                  <a:pt x="3578336" y="2523454"/>
                  <a:pt x="3578336" y="2293293"/>
                </a:cubicBezTo>
                <a:lnTo>
                  <a:pt x="3578336" y="626368"/>
                </a:lnTo>
                <a:cubicBezTo>
                  <a:pt x="3578336" y="396207"/>
                  <a:pt x="3391753" y="209624"/>
                  <a:pt x="3161592" y="209624"/>
                </a:cubicBezTo>
                <a:close/>
                <a:moveTo>
                  <a:pt x="486620" y="0"/>
                </a:moveTo>
                <a:lnTo>
                  <a:pt x="3315359" y="0"/>
                </a:lnTo>
                <a:cubicBezTo>
                  <a:pt x="3584112" y="0"/>
                  <a:pt x="3801979" y="217867"/>
                  <a:pt x="3801979" y="486620"/>
                </a:cubicBezTo>
                <a:lnTo>
                  <a:pt x="3801979" y="2433043"/>
                </a:lnTo>
                <a:cubicBezTo>
                  <a:pt x="3801979" y="2701796"/>
                  <a:pt x="3584112" y="2919663"/>
                  <a:pt x="3315359" y="2919663"/>
                </a:cubicBezTo>
                <a:lnTo>
                  <a:pt x="486620" y="2919663"/>
                </a:lnTo>
                <a:cubicBezTo>
                  <a:pt x="217867" y="2919663"/>
                  <a:pt x="0" y="2701796"/>
                  <a:pt x="0" y="2433043"/>
                </a:cubicBezTo>
                <a:lnTo>
                  <a:pt x="0" y="486620"/>
                </a:lnTo>
                <a:cubicBezTo>
                  <a:pt x="0" y="217867"/>
                  <a:pt x="217867" y="0"/>
                  <a:pt x="486620" y="0"/>
                </a:cubicBezTo>
                <a:close/>
              </a:path>
            </a:pathLst>
          </a:custGeom>
          <a:solidFill>
            <a:schemeClr val="bg1">
              <a:lumMod val="95000"/>
            </a:schemeClr>
          </a:solidFill>
          <a:ln>
            <a:noFill/>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p>
        </p:txBody>
      </p:sp>
      <p:sp>
        <p:nvSpPr>
          <p:cNvPr id="11" name="文本框 10"/>
          <p:cNvSpPr txBox="1"/>
          <p:nvPr/>
        </p:nvSpPr>
        <p:spPr>
          <a:xfrm>
            <a:off x="1641475" y="1672590"/>
            <a:ext cx="1854200" cy="360045"/>
          </a:xfrm>
          <a:prstGeom prst="rect">
            <a:avLst/>
          </a:prstGeom>
          <a:noFill/>
        </p:spPr>
        <p:txBody>
          <a:bodyPr wrap="square" rtlCol="0">
            <a:noAutofit/>
          </a:bodyPr>
          <a:lstStyle/>
          <a:p>
            <a:pPr algn="ctr"/>
            <a:r>
              <a:rPr lang="en-US" altLang="zh-CN" b="1" dirty="0">
                <a:gradFill>
                  <a:gsLst>
                    <a:gs pos="0">
                      <a:srgbClr val="FE4444"/>
                    </a:gs>
                    <a:gs pos="100000">
                      <a:srgbClr val="832B2B"/>
                    </a:gs>
                  </a:gsLst>
                  <a:lin scaled="0"/>
                </a:gradFill>
                <a:effectLst>
                  <a:outerShdw blurRad="38100" dist="25400" dir="5400000" algn="ctr" rotWithShape="0">
                    <a:srgbClr val="6E747A">
                      <a:alpha val="43000"/>
                    </a:srgbClr>
                  </a:outerShdw>
                </a:effectLst>
                <a:latin typeface="等线" panose="02010600030101010101" pitchFamily="2" charset="-122"/>
                <a:ea typeface="等线" panose="02010600030101010101" pitchFamily="2" charset="-122"/>
                <a:cs typeface="黑体" panose="02010609060101010101" charset="-122"/>
              </a:rPr>
              <a:t>    </a:t>
            </a:r>
            <a:r>
              <a:rPr lang="zh-CN" altLang="en-US" b="1" dirty="0">
                <a:gradFill>
                  <a:gsLst>
                    <a:gs pos="0">
                      <a:srgbClr val="FE4444"/>
                    </a:gs>
                    <a:gs pos="100000">
                      <a:srgbClr val="832B2B"/>
                    </a:gs>
                  </a:gsLst>
                  <a:lin scaled="0"/>
                </a:gradFill>
                <a:effectLst>
                  <a:outerShdw blurRad="38100" dist="25400" dir="5400000" algn="ctr" rotWithShape="0">
                    <a:srgbClr val="6E747A">
                      <a:alpha val="43000"/>
                    </a:srgbClr>
                  </a:outerShdw>
                </a:effectLst>
                <a:latin typeface="等线" panose="02010600030101010101" pitchFamily="2" charset="-122"/>
                <a:ea typeface="等线" panose="02010600030101010101" pitchFamily="2" charset="-122"/>
                <a:cs typeface="黑体" panose="02010609060101010101" charset="-122"/>
              </a:rPr>
              <a:t>（</a:t>
            </a:r>
            <a:r>
              <a:rPr lang="zh-CN" altLang="en-US" b="1" dirty="0">
                <a:gradFill>
                  <a:gsLst>
                    <a:gs pos="0">
                      <a:srgbClr val="FE4444"/>
                    </a:gs>
                    <a:gs pos="100000">
                      <a:srgbClr val="832B2B"/>
                    </a:gs>
                  </a:gsLst>
                  <a:lin scaled="0"/>
                </a:gradFill>
                <a:effectLst>
                  <a:outerShdw blurRad="38100" dist="25400" dir="5400000" algn="ctr" rotWithShape="0">
                    <a:srgbClr val="6E747A">
                      <a:alpha val="43000"/>
                    </a:srgbClr>
                  </a:outerShdw>
                </a:effectLst>
                <a:latin typeface="等线" panose="02010600030101010101" pitchFamily="2" charset="-122"/>
                <a:ea typeface="等线" panose="02010600030101010101" pitchFamily="2" charset="-122"/>
                <a:cs typeface="黑体" panose="02010609060101010101" charset="-122"/>
              </a:rPr>
              <a:t>一）</a:t>
            </a:r>
            <a:endParaRPr lang="zh-CN" altLang="en-US" b="1" dirty="0">
              <a:gradFill>
                <a:gsLst>
                  <a:gs pos="0">
                    <a:srgbClr val="FE4444"/>
                  </a:gs>
                  <a:gs pos="100000">
                    <a:srgbClr val="832B2B"/>
                  </a:gs>
                </a:gsLst>
                <a:lin scaled="0"/>
              </a:gradFill>
              <a:effectLst>
                <a:outerShdw blurRad="38100" dist="25400" dir="5400000" algn="ctr" rotWithShape="0">
                  <a:srgbClr val="6E747A">
                    <a:alpha val="43000"/>
                  </a:srgbClr>
                </a:outerShdw>
              </a:effectLst>
              <a:latin typeface="等线" panose="02010600030101010101" pitchFamily="2" charset="-122"/>
              <a:ea typeface="等线" panose="02010600030101010101" pitchFamily="2" charset="-122"/>
              <a:cs typeface="黑体" panose="02010609060101010101" charset="-122"/>
            </a:endParaRPr>
          </a:p>
        </p:txBody>
      </p:sp>
      <p:sp>
        <p:nvSpPr>
          <p:cNvPr id="12" name="文本框 11"/>
          <p:cNvSpPr txBox="1"/>
          <p:nvPr/>
        </p:nvSpPr>
        <p:spPr>
          <a:xfrm>
            <a:off x="9478645" y="1826260"/>
            <a:ext cx="2016125" cy="368300"/>
          </a:xfrm>
          <a:prstGeom prst="rect">
            <a:avLst/>
          </a:prstGeom>
          <a:noFill/>
        </p:spPr>
        <p:txBody>
          <a:bodyPr wrap="square" rtlCol="0">
            <a:spAutoFit/>
          </a:bodyPr>
          <a:lstStyle/>
          <a:p>
            <a:r>
              <a:rPr lang="en-US" altLang="zh-CN" dirty="0">
                <a:gradFill>
                  <a:gsLst>
                    <a:gs pos="0">
                      <a:srgbClr val="007BD3"/>
                    </a:gs>
                    <a:gs pos="100000">
                      <a:srgbClr val="034373"/>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     </a:t>
            </a:r>
            <a:r>
              <a:rPr lang="zh-CN" altLang="en-US" dirty="0">
                <a:gradFill>
                  <a:gsLst>
                    <a:gs pos="0">
                      <a:srgbClr val="007BD3"/>
                    </a:gs>
                    <a:gs pos="100000">
                      <a:srgbClr val="034373"/>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a:t>
            </a:r>
            <a:r>
              <a:rPr lang="zh-CN" altLang="en-US" dirty="0">
                <a:gradFill>
                  <a:gsLst>
                    <a:gs pos="0">
                      <a:srgbClr val="007BD3"/>
                    </a:gs>
                    <a:gs pos="100000">
                      <a:srgbClr val="034373"/>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三）</a:t>
            </a:r>
            <a:endParaRPr lang="en-US" altLang="zh-CN" dirty="0">
              <a:gradFill>
                <a:gsLst>
                  <a:gs pos="0">
                    <a:srgbClr val="007BD3"/>
                  </a:gs>
                  <a:gs pos="100000">
                    <a:srgbClr val="034373"/>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endParaRPr>
          </a:p>
        </p:txBody>
      </p:sp>
      <p:grpSp>
        <p:nvGrpSpPr>
          <p:cNvPr id="13" name="组合 12"/>
          <p:cNvGrpSpPr/>
          <p:nvPr/>
        </p:nvGrpSpPr>
        <p:grpSpPr>
          <a:xfrm>
            <a:off x="4582795" y="3102610"/>
            <a:ext cx="1003300" cy="923290"/>
            <a:chOff x="4291044" y="2967663"/>
            <a:chExt cx="1128795" cy="1091228"/>
          </a:xfrm>
        </p:grpSpPr>
        <p:grpSp>
          <p:nvGrpSpPr>
            <p:cNvPr id="14" name="组合 13"/>
            <p:cNvGrpSpPr/>
            <p:nvPr/>
          </p:nvGrpSpPr>
          <p:grpSpPr>
            <a:xfrm>
              <a:off x="4291044" y="2967663"/>
              <a:ext cx="1128795" cy="1091228"/>
              <a:chOff x="4565675" y="764773"/>
              <a:chExt cx="2003843" cy="1937151"/>
            </a:xfrm>
          </p:grpSpPr>
          <p:sp>
            <p:nvSpPr>
              <p:cNvPr id="15" name="椭圆 14"/>
              <p:cNvSpPr/>
              <p:nvPr/>
            </p:nvSpPr>
            <p:spPr>
              <a:xfrm>
                <a:off x="4565675" y="907548"/>
                <a:ext cx="1794376" cy="1794376"/>
              </a:xfrm>
              <a:prstGeom prst="ellipse">
                <a:avLst/>
              </a:prstGeom>
              <a:gradFill>
                <a:gsLst>
                  <a:gs pos="20000">
                    <a:schemeClr val="bg1"/>
                  </a:gs>
                  <a:gs pos="92000">
                    <a:srgbClr val="C7C8C4"/>
                  </a:gs>
                </a:gsLst>
                <a:lin ang="8400000" scaled="0"/>
              </a:gradFill>
              <a:ln>
                <a:noFill/>
              </a:ln>
              <a:effectLst>
                <a:outerShdw blurRad="165100" dist="762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椭圆 15"/>
              <p:cNvSpPr/>
              <p:nvPr/>
            </p:nvSpPr>
            <p:spPr>
              <a:xfrm>
                <a:off x="4776826" y="1118698"/>
                <a:ext cx="1372075" cy="1372076"/>
              </a:xfrm>
              <a:prstGeom prst="ellipse">
                <a:avLst/>
              </a:prstGeom>
              <a:solidFill>
                <a:schemeClr val="accent1">
                  <a:lumMod val="100000"/>
                </a:schemeClr>
              </a:solidFill>
              <a:ln w="15875">
                <a:gradFill>
                  <a:gsLst>
                    <a:gs pos="0">
                      <a:schemeClr val="bg1">
                        <a:lumMod val="65000"/>
                      </a:schemeClr>
                    </a:gs>
                    <a:gs pos="100000">
                      <a:schemeClr val="bg1"/>
                    </a:gs>
                  </a:gsLst>
                  <a:lin ang="84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椭圆 17"/>
              <p:cNvSpPr/>
              <p:nvPr/>
            </p:nvSpPr>
            <p:spPr>
              <a:xfrm>
                <a:off x="5484020" y="764773"/>
                <a:ext cx="1085498" cy="830792"/>
              </a:xfrm>
              <a:prstGeom prst="ellipse">
                <a:avLst/>
              </a:prstGeom>
              <a:gradFill flip="none" rotWithShape="1">
                <a:gsLst>
                  <a:gs pos="32000">
                    <a:srgbClr val="FFFFFF">
                      <a:alpha val="17000"/>
                    </a:srgbClr>
                  </a:gs>
                  <a:gs pos="6000">
                    <a:schemeClr val="bg1">
                      <a:alpha val="70000"/>
                    </a:schemeClr>
                  </a:gs>
                  <a:gs pos="67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任意多边形 18"/>
              <p:cNvSpPr/>
              <p:nvPr/>
            </p:nvSpPr>
            <p:spPr>
              <a:xfrm>
                <a:off x="4783198" y="1133314"/>
                <a:ext cx="1314800" cy="771793"/>
              </a:xfrm>
              <a:custGeom>
                <a:avLst/>
                <a:gdLst>
                  <a:gd name="connsiteX0" fmla="*/ 686038 w 1314800"/>
                  <a:gd name="connsiteY0" fmla="*/ 0 h 771793"/>
                  <a:gd name="connsiteX1" fmla="*/ 1254912 w 1314800"/>
                  <a:gd name="connsiteY1" fmla="*/ 302468 h 771793"/>
                  <a:gd name="connsiteX2" fmla="*/ 1314800 w 1314800"/>
                  <a:gd name="connsiteY2" fmla="*/ 412803 h 771793"/>
                  <a:gd name="connsiteX3" fmla="*/ 710447 w 1314800"/>
                  <a:gd name="connsiteY3" fmla="*/ 771229 h 771793"/>
                  <a:gd name="connsiteX4" fmla="*/ 686038 w 1314800"/>
                  <a:gd name="connsiteY4" fmla="*/ 771793 h 771793"/>
                  <a:gd name="connsiteX5" fmla="*/ 0 w 1314800"/>
                  <a:gd name="connsiteY5" fmla="*/ 686038 h 771793"/>
                  <a:gd name="connsiteX6" fmla="*/ 686038 w 1314800"/>
                  <a:gd name="connsiteY6" fmla="*/ 0 h 771793"/>
                  <a:gd name="connsiteX0-1" fmla="*/ 686038 w 1314800"/>
                  <a:gd name="connsiteY0-2" fmla="*/ 0 h 771793"/>
                  <a:gd name="connsiteX1-3" fmla="*/ 1254912 w 1314800"/>
                  <a:gd name="connsiteY1-4" fmla="*/ 302468 h 771793"/>
                  <a:gd name="connsiteX2-5" fmla="*/ 1314800 w 1314800"/>
                  <a:gd name="connsiteY2-6" fmla="*/ 412803 h 771793"/>
                  <a:gd name="connsiteX3-7" fmla="*/ 710447 w 1314800"/>
                  <a:gd name="connsiteY3-8" fmla="*/ 771229 h 771793"/>
                  <a:gd name="connsiteX4-9" fmla="*/ 686038 w 1314800"/>
                  <a:gd name="connsiteY4-10" fmla="*/ 771793 h 771793"/>
                  <a:gd name="connsiteX5-11" fmla="*/ 0 w 1314800"/>
                  <a:gd name="connsiteY5-12" fmla="*/ 686038 h 771793"/>
                  <a:gd name="connsiteX6-13" fmla="*/ 686038 w 1314800"/>
                  <a:gd name="connsiteY6-14" fmla="*/ 0 h 771793"/>
                  <a:gd name="connsiteX0-15" fmla="*/ 686038 w 1314800"/>
                  <a:gd name="connsiteY0-16" fmla="*/ 0 h 771793"/>
                  <a:gd name="connsiteX1-17" fmla="*/ 1254912 w 1314800"/>
                  <a:gd name="connsiteY1-18" fmla="*/ 302468 h 771793"/>
                  <a:gd name="connsiteX2-19" fmla="*/ 1314800 w 1314800"/>
                  <a:gd name="connsiteY2-20" fmla="*/ 412803 h 771793"/>
                  <a:gd name="connsiteX3-21" fmla="*/ 686038 w 1314800"/>
                  <a:gd name="connsiteY3-22" fmla="*/ 771793 h 771793"/>
                  <a:gd name="connsiteX4-23" fmla="*/ 0 w 1314800"/>
                  <a:gd name="connsiteY4-24" fmla="*/ 686038 h 771793"/>
                  <a:gd name="connsiteX5-25" fmla="*/ 686038 w 1314800"/>
                  <a:gd name="connsiteY5-26" fmla="*/ 0 h 771793"/>
                  <a:gd name="connsiteX0-27" fmla="*/ 686038 w 1314800"/>
                  <a:gd name="connsiteY0-28" fmla="*/ 0 h 771793"/>
                  <a:gd name="connsiteX1-29" fmla="*/ 1254912 w 1314800"/>
                  <a:gd name="connsiteY1-30" fmla="*/ 302468 h 771793"/>
                  <a:gd name="connsiteX2-31" fmla="*/ 1314800 w 1314800"/>
                  <a:gd name="connsiteY2-32" fmla="*/ 412803 h 771793"/>
                  <a:gd name="connsiteX3-33" fmla="*/ 686038 w 1314800"/>
                  <a:gd name="connsiteY3-34" fmla="*/ 771793 h 771793"/>
                  <a:gd name="connsiteX4-35" fmla="*/ 0 w 1314800"/>
                  <a:gd name="connsiteY4-36" fmla="*/ 686038 h 771793"/>
                  <a:gd name="connsiteX5-37" fmla="*/ 686038 w 1314800"/>
                  <a:gd name="connsiteY5-38" fmla="*/ 0 h 771793"/>
                  <a:gd name="connsiteX0-39" fmla="*/ 686038 w 1314800"/>
                  <a:gd name="connsiteY0-40" fmla="*/ 0 h 771793"/>
                  <a:gd name="connsiteX1-41" fmla="*/ 1254912 w 1314800"/>
                  <a:gd name="connsiteY1-42" fmla="*/ 302468 h 771793"/>
                  <a:gd name="connsiteX2-43" fmla="*/ 1314800 w 1314800"/>
                  <a:gd name="connsiteY2-44" fmla="*/ 412803 h 771793"/>
                  <a:gd name="connsiteX3-45" fmla="*/ 686038 w 1314800"/>
                  <a:gd name="connsiteY3-46" fmla="*/ 771793 h 771793"/>
                  <a:gd name="connsiteX4-47" fmla="*/ 0 w 1314800"/>
                  <a:gd name="connsiteY4-48" fmla="*/ 686038 h 771793"/>
                  <a:gd name="connsiteX5-49" fmla="*/ 686038 w 1314800"/>
                  <a:gd name="connsiteY5-50" fmla="*/ 0 h 77179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314800" h="771793">
                    <a:moveTo>
                      <a:pt x="686038" y="0"/>
                    </a:moveTo>
                    <a:cubicBezTo>
                      <a:pt x="922843" y="0"/>
                      <a:pt x="1131626" y="119981"/>
                      <a:pt x="1254912" y="302468"/>
                    </a:cubicBezTo>
                    <a:lnTo>
                      <a:pt x="1314800" y="412803"/>
                    </a:lnTo>
                    <a:cubicBezTo>
                      <a:pt x="1219988" y="491024"/>
                      <a:pt x="928793" y="749877"/>
                      <a:pt x="686038" y="771793"/>
                    </a:cubicBezTo>
                    <a:cubicBezTo>
                      <a:pt x="371604" y="771793"/>
                      <a:pt x="57170" y="743208"/>
                      <a:pt x="0" y="686038"/>
                    </a:cubicBezTo>
                    <a:cubicBezTo>
                      <a:pt x="0" y="307150"/>
                      <a:pt x="307150" y="0"/>
                      <a:pt x="686038" y="0"/>
                    </a:cubicBezTo>
                    <a:close/>
                  </a:path>
                </a:pathLst>
              </a:custGeom>
              <a:solidFill>
                <a:schemeClr val="bg1">
                  <a:alpha val="1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0" name="组合 19"/>
            <p:cNvGrpSpPr/>
            <p:nvPr/>
          </p:nvGrpSpPr>
          <p:grpSpPr>
            <a:xfrm>
              <a:off x="4608433" y="3368167"/>
              <a:ext cx="372722" cy="337930"/>
              <a:chOff x="10054349" y="2685014"/>
              <a:chExt cx="726328" cy="658528"/>
            </a:xfrm>
            <a:solidFill>
              <a:schemeClr val="bg1"/>
            </a:solidFill>
            <a:effectLst/>
          </p:grpSpPr>
          <p:sp>
            <p:nvSpPr>
              <p:cNvPr id="21" name="Oval 440"/>
              <p:cNvSpPr>
                <a:spLocks noChangeArrowheads="1"/>
              </p:cNvSpPr>
              <p:nvPr/>
            </p:nvSpPr>
            <p:spPr bwMode="auto">
              <a:xfrm>
                <a:off x="10639307" y="2954772"/>
                <a:ext cx="132715" cy="1550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2" name="Freeform 441"/>
              <p:cNvSpPr/>
              <p:nvPr/>
            </p:nvSpPr>
            <p:spPr bwMode="auto">
              <a:xfrm>
                <a:off x="10606849" y="2685014"/>
                <a:ext cx="119011" cy="119732"/>
              </a:xfrm>
              <a:custGeom>
                <a:avLst/>
                <a:gdLst>
                  <a:gd name="T0" fmla="*/ 55 w 70"/>
                  <a:gd name="T1" fmla="*/ 70 h 70"/>
                  <a:gd name="T2" fmla="*/ 70 w 70"/>
                  <a:gd name="T3" fmla="*/ 70 h 70"/>
                  <a:gd name="T4" fmla="*/ 0 w 70"/>
                  <a:gd name="T5" fmla="*/ 0 h 70"/>
                  <a:gd name="T6" fmla="*/ 0 w 70"/>
                  <a:gd name="T7" fmla="*/ 14 h 70"/>
                  <a:gd name="T8" fmla="*/ 55 w 70"/>
                  <a:gd name="T9" fmla="*/ 70 h 70"/>
                </a:gdLst>
                <a:ahLst/>
                <a:cxnLst>
                  <a:cxn ang="0">
                    <a:pos x="T0" y="T1"/>
                  </a:cxn>
                  <a:cxn ang="0">
                    <a:pos x="T2" y="T3"/>
                  </a:cxn>
                  <a:cxn ang="0">
                    <a:pos x="T4" y="T5"/>
                  </a:cxn>
                  <a:cxn ang="0">
                    <a:pos x="T6" y="T7"/>
                  </a:cxn>
                  <a:cxn ang="0">
                    <a:pos x="T8" y="T9"/>
                  </a:cxn>
                </a:cxnLst>
                <a:rect l="0" t="0" r="r" b="b"/>
                <a:pathLst>
                  <a:path w="70" h="70">
                    <a:moveTo>
                      <a:pt x="55" y="70"/>
                    </a:moveTo>
                    <a:cubicBezTo>
                      <a:pt x="70" y="70"/>
                      <a:pt x="70" y="70"/>
                      <a:pt x="70" y="70"/>
                    </a:cubicBezTo>
                    <a:cubicBezTo>
                      <a:pt x="70" y="31"/>
                      <a:pt x="39" y="0"/>
                      <a:pt x="0" y="0"/>
                    </a:cubicBezTo>
                    <a:cubicBezTo>
                      <a:pt x="0" y="14"/>
                      <a:pt x="0" y="14"/>
                      <a:pt x="0" y="14"/>
                    </a:cubicBezTo>
                    <a:cubicBezTo>
                      <a:pt x="31" y="14"/>
                      <a:pt x="55" y="39"/>
                      <a:pt x="55" y="7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3" name="Freeform 442"/>
              <p:cNvSpPr/>
              <p:nvPr/>
            </p:nvSpPr>
            <p:spPr bwMode="auto">
              <a:xfrm>
                <a:off x="10606849" y="2727569"/>
                <a:ext cx="76456" cy="77177"/>
              </a:xfrm>
              <a:custGeom>
                <a:avLst/>
                <a:gdLst>
                  <a:gd name="T0" fmla="*/ 33 w 45"/>
                  <a:gd name="T1" fmla="*/ 45 h 45"/>
                  <a:gd name="T2" fmla="*/ 45 w 45"/>
                  <a:gd name="T3" fmla="*/ 45 h 45"/>
                  <a:gd name="T4" fmla="*/ 0 w 45"/>
                  <a:gd name="T5" fmla="*/ 0 h 45"/>
                  <a:gd name="T6" fmla="*/ 0 w 45"/>
                  <a:gd name="T7" fmla="*/ 12 h 45"/>
                  <a:gd name="T8" fmla="*/ 33 w 45"/>
                  <a:gd name="T9" fmla="*/ 45 h 45"/>
                </a:gdLst>
                <a:ahLst/>
                <a:cxnLst>
                  <a:cxn ang="0">
                    <a:pos x="T0" y="T1"/>
                  </a:cxn>
                  <a:cxn ang="0">
                    <a:pos x="T2" y="T3"/>
                  </a:cxn>
                  <a:cxn ang="0">
                    <a:pos x="T4" y="T5"/>
                  </a:cxn>
                  <a:cxn ang="0">
                    <a:pos x="T6" y="T7"/>
                  </a:cxn>
                  <a:cxn ang="0">
                    <a:pos x="T8" y="T9"/>
                  </a:cxn>
                </a:cxnLst>
                <a:rect l="0" t="0" r="r" b="b"/>
                <a:pathLst>
                  <a:path w="45" h="45">
                    <a:moveTo>
                      <a:pt x="33" y="45"/>
                    </a:moveTo>
                    <a:cubicBezTo>
                      <a:pt x="45" y="45"/>
                      <a:pt x="45" y="45"/>
                      <a:pt x="45" y="45"/>
                    </a:cubicBezTo>
                    <a:cubicBezTo>
                      <a:pt x="45" y="20"/>
                      <a:pt x="25" y="0"/>
                      <a:pt x="0" y="0"/>
                    </a:cubicBezTo>
                    <a:cubicBezTo>
                      <a:pt x="0" y="12"/>
                      <a:pt x="0" y="12"/>
                      <a:pt x="0" y="12"/>
                    </a:cubicBezTo>
                    <a:cubicBezTo>
                      <a:pt x="18" y="12"/>
                      <a:pt x="33" y="27"/>
                      <a:pt x="33"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4" name="Freeform 443"/>
              <p:cNvSpPr/>
              <p:nvPr/>
            </p:nvSpPr>
            <p:spPr bwMode="auto">
              <a:xfrm>
                <a:off x="10606849" y="2762190"/>
                <a:ext cx="42556" cy="42556"/>
              </a:xfrm>
              <a:custGeom>
                <a:avLst/>
                <a:gdLst>
                  <a:gd name="T0" fmla="*/ 13 w 25"/>
                  <a:gd name="T1" fmla="*/ 25 h 25"/>
                  <a:gd name="T2" fmla="*/ 25 w 25"/>
                  <a:gd name="T3" fmla="*/ 25 h 25"/>
                  <a:gd name="T4" fmla="*/ 0 w 25"/>
                  <a:gd name="T5" fmla="*/ 0 h 25"/>
                  <a:gd name="T6" fmla="*/ 0 w 25"/>
                  <a:gd name="T7" fmla="*/ 12 h 25"/>
                  <a:gd name="T8" fmla="*/ 13 w 25"/>
                  <a:gd name="T9" fmla="*/ 25 h 25"/>
                </a:gdLst>
                <a:ahLst/>
                <a:cxnLst>
                  <a:cxn ang="0">
                    <a:pos x="T0" y="T1"/>
                  </a:cxn>
                  <a:cxn ang="0">
                    <a:pos x="T2" y="T3"/>
                  </a:cxn>
                  <a:cxn ang="0">
                    <a:pos x="T4" y="T5"/>
                  </a:cxn>
                  <a:cxn ang="0">
                    <a:pos x="T6" y="T7"/>
                  </a:cxn>
                  <a:cxn ang="0">
                    <a:pos x="T8" y="T9"/>
                  </a:cxn>
                </a:cxnLst>
                <a:rect l="0" t="0" r="r" b="b"/>
                <a:pathLst>
                  <a:path w="25" h="25">
                    <a:moveTo>
                      <a:pt x="13" y="25"/>
                    </a:moveTo>
                    <a:cubicBezTo>
                      <a:pt x="25" y="25"/>
                      <a:pt x="25" y="25"/>
                      <a:pt x="25" y="25"/>
                    </a:cubicBezTo>
                    <a:cubicBezTo>
                      <a:pt x="25" y="11"/>
                      <a:pt x="14" y="0"/>
                      <a:pt x="0" y="0"/>
                    </a:cubicBezTo>
                    <a:cubicBezTo>
                      <a:pt x="0" y="12"/>
                      <a:pt x="0" y="12"/>
                      <a:pt x="0" y="12"/>
                    </a:cubicBezTo>
                    <a:cubicBezTo>
                      <a:pt x="7" y="12"/>
                      <a:pt x="13" y="18"/>
                      <a:pt x="13"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5" name="Freeform 444"/>
              <p:cNvSpPr/>
              <p:nvPr/>
            </p:nvSpPr>
            <p:spPr bwMode="auto">
              <a:xfrm>
                <a:off x="10611898" y="3114896"/>
                <a:ext cx="168779" cy="228646"/>
              </a:xfrm>
              <a:custGeom>
                <a:avLst/>
                <a:gdLst>
                  <a:gd name="T0" fmla="*/ 49 w 99"/>
                  <a:gd name="T1" fmla="*/ 2 h 134"/>
                  <a:gd name="T2" fmla="*/ 40 w 99"/>
                  <a:gd name="T3" fmla="*/ 68 h 134"/>
                  <a:gd name="T4" fmla="*/ 10 w 99"/>
                  <a:gd name="T5" fmla="*/ 87 h 134"/>
                  <a:gd name="T6" fmla="*/ 10 w 99"/>
                  <a:gd name="T7" fmla="*/ 60 h 134"/>
                  <a:gd name="T8" fmla="*/ 49 w 99"/>
                  <a:gd name="T9" fmla="*/ 2 h 134"/>
                  <a:gd name="T10" fmla="*/ 0 w 99"/>
                  <a:gd name="T11" fmla="*/ 68 h 134"/>
                  <a:gd name="T12" fmla="*/ 0 w 99"/>
                  <a:gd name="T13" fmla="*/ 106 h 134"/>
                  <a:gd name="T14" fmla="*/ 49 w 99"/>
                  <a:gd name="T15" fmla="*/ 134 h 134"/>
                  <a:gd name="T16" fmla="*/ 99 w 99"/>
                  <a:gd name="T17" fmla="*/ 115 h 134"/>
                  <a:gd name="T18" fmla="*/ 99 w 99"/>
                  <a:gd name="T19" fmla="*/ 35 h 134"/>
                  <a:gd name="T20" fmla="*/ 49 w 99"/>
                  <a:gd name="T21"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49" y="2"/>
                    </a:moveTo>
                    <a:cubicBezTo>
                      <a:pt x="40" y="68"/>
                      <a:pt x="40" y="68"/>
                      <a:pt x="40" y="68"/>
                    </a:cubicBezTo>
                    <a:cubicBezTo>
                      <a:pt x="10" y="87"/>
                      <a:pt x="10" y="87"/>
                      <a:pt x="10" y="87"/>
                    </a:cubicBezTo>
                    <a:cubicBezTo>
                      <a:pt x="10" y="60"/>
                      <a:pt x="10" y="60"/>
                      <a:pt x="10" y="60"/>
                    </a:cubicBezTo>
                    <a:cubicBezTo>
                      <a:pt x="49" y="2"/>
                      <a:pt x="49" y="2"/>
                      <a:pt x="49" y="2"/>
                    </a:cubicBezTo>
                    <a:cubicBezTo>
                      <a:pt x="11" y="2"/>
                      <a:pt x="0" y="68"/>
                      <a:pt x="0" y="68"/>
                    </a:cubicBezTo>
                    <a:cubicBezTo>
                      <a:pt x="0" y="68"/>
                      <a:pt x="0" y="90"/>
                      <a:pt x="0" y="106"/>
                    </a:cubicBezTo>
                    <a:cubicBezTo>
                      <a:pt x="0" y="122"/>
                      <a:pt x="5" y="134"/>
                      <a:pt x="49" y="134"/>
                    </a:cubicBezTo>
                    <a:cubicBezTo>
                      <a:pt x="94" y="134"/>
                      <a:pt x="99" y="115"/>
                      <a:pt x="99" y="115"/>
                    </a:cubicBezTo>
                    <a:cubicBezTo>
                      <a:pt x="99" y="115"/>
                      <a:pt x="99" y="69"/>
                      <a:pt x="99" y="35"/>
                    </a:cubicBezTo>
                    <a:cubicBezTo>
                      <a:pt x="99" y="0"/>
                      <a:pt x="49" y="2"/>
                      <a:pt x="49"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6" name="Freeform 445"/>
              <p:cNvSpPr/>
              <p:nvPr/>
            </p:nvSpPr>
            <p:spPr bwMode="auto">
              <a:xfrm>
                <a:off x="10344303" y="3058636"/>
                <a:ext cx="170222" cy="22360"/>
              </a:xfrm>
              <a:custGeom>
                <a:avLst/>
                <a:gdLst>
                  <a:gd name="T0" fmla="*/ 94 w 100"/>
                  <a:gd name="T1" fmla="*/ 0 h 13"/>
                  <a:gd name="T2" fmla="*/ 7 w 100"/>
                  <a:gd name="T3" fmla="*/ 0 h 13"/>
                  <a:gd name="T4" fmla="*/ 2 w 100"/>
                  <a:gd name="T5" fmla="*/ 2 h 13"/>
                  <a:gd name="T6" fmla="*/ 0 w 100"/>
                  <a:gd name="T7" fmla="*/ 6 h 13"/>
                  <a:gd name="T8" fmla="*/ 7 w 100"/>
                  <a:gd name="T9" fmla="*/ 13 h 13"/>
                  <a:gd name="T10" fmla="*/ 94 w 100"/>
                  <a:gd name="T11" fmla="*/ 13 h 13"/>
                  <a:gd name="T12" fmla="*/ 100 w 100"/>
                  <a:gd name="T13" fmla="*/ 6 h 13"/>
                  <a:gd name="T14" fmla="*/ 94 w 100"/>
                  <a:gd name="T15" fmla="*/ 0 h 1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0" h="13">
                    <a:moveTo>
                      <a:pt x="94" y="0"/>
                    </a:moveTo>
                    <a:cubicBezTo>
                      <a:pt x="7" y="0"/>
                      <a:pt x="7" y="0"/>
                      <a:pt x="7" y="0"/>
                    </a:cubicBezTo>
                    <a:cubicBezTo>
                      <a:pt x="5" y="0"/>
                      <a:pt x="4" y="0"/>
                      <a:pt x="2" y="2"/>
                    </a:cubicBezTo>
                    <a:cubicBezTo>
                      <a:pt x="1" y="3"/>
                      <a:pt x="0" y="4"/>
                      <a:pt x="0" y="6"/>
                    </a:cubicBezTo>
                    <a:cubicBezTo>
                      <a:pt x="0" y="10"/>
                      <a:pt x="3" y="13"/>
                      <a:pt x="7" y="13"/>
                    </a:cubicBezTo>
                    <a:cubicBezTo>
                      <a:pt x="94" y="13"/>
                      <a:pt x="94" y="13"/>
                      <a:pt x="94" y="13"/>
                    </a:cubicBezTo>
                    <a:cubicBezTo>
                      <a:pt x="97" y="13"/>
                      <a:pt x="100" y="10"/>
                      <a:pt x="100" y="6"/>
                    </a:cubicBezTo>
                    <a:cubicBezTo>
                      <a:pt x="100" y="3"/>
                      <a:pt x="97" y="0"/>
                      <a:pt x="94"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7" name="Freeform 446"/>
              <p:cNvSpPr/>
              <p:nvPr/>
            </p:nvSpPr>
            <p:spPr bwMode="auto">
              <a:xfrm>
                <a:off x="10465478" y="2847301"/>
                <a:ext cx="56260" cy="64915"/>
              </a:xfrm>
              <a:custGeom>
                <a:avLst/>
                <a:gdLst>
                  <a:gd name="T0" fmla="*/ 17 w 33"/>
                  <a:gd name="T1" fmla="*/ 38 h 38"/>
                  <a:gd name="T2" fmla="*/ 33 w 33"/>
                  <a:gd name="T3" fmla="*/ 24 h 38"/>
                  <a:gd name="T4" fmla="*/ 33 w 33"/>
                  <a:gd name="T5" fmla="*/ 19 h 38"/>
                  <a:gd name="T6" fmla="*/ 18 w 33"/>
                  <a:gd name="T7" fmla="*/ 0 h 38"/>
                  <a:gd name="T8" fmla="*/ 17 w 33"/>
                  <a:gd name="T9" fmla="*/ 0 h 38"/>
                  <a:gd name="T10" fmla="*/ 0 w 33"/>
                  <a:gd name="T11" fmla="*/ 19 h 38"/>
                  <a:gd name="T12" fmla="*/ 17 w 33"/>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33" h="38">
                    <a:moveTo>
                      <a:pt x="17" y="38"/>
                    </a:moveTo>
                    <a:cubicBezTo>
                      <a:pt x="24" y="38"/>
                      <a:pt x="31" y="32"/>
                      <a:pt x="33" y="24"/>
                    </a:cubicBezTo>
                    <a:cubicBezTo>
                      <a:pt x="33" y="22"/>
                      <a:pt x="33" y="21"/>
                      <a:pt x="33" y="19"/>
                    </a:cubicBezTo>
                    <a:cubicBezTo>
                      <a:pt x="33" y="9"/>
                      <a:pt x="26" y="0"/>
                      <a:pt x="18" y="0"/>
                    </a:cubicBezTo>
                    <a:cubicBezTo>
                      <a:pt x="17" y="0"/>
                      <a:pt x="17" y="0"/>
                      <a:pt x="17" y="0"/>
                    </a:cubicBezTo>
                    <a:cubicBezTo>
                      <a:pt x="7" y="0"/>
                      <a:pt x="0" y="8"/>
                      <a:pt x="0" y="19"/>
                    </a:cubicBezTo>
                    <a:cubicBezTo>
                      <a:pt x="0" y="30"/>
                      <a:pt x="7" y="38"/>
                      <a:pt x="17" y="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8" name="Freeform 447"/>
              <p:cNvSpPr/>
              <p:nvPr/>
            </p:nvSpPr>
            <p:spPr bwMode="auto">
              <a:xfrm>
                <a:off x="10434463" y="2918708"/>
                <a:ext cx="117569" cy="68522"/>
              </a:xfrm>
              <a:custGeom>
                <a:avLst/>
                <a:gdLst>
                  <a:gd name="T0" fmla="*/ 50 w 69"/>
                  <a:gd name="T1" fmla="*/ 0 h 40"/>
                  <a:gd name="T2" fmla="*/ 36 w 69"/>
                  <a:gd name="T3" fmla="*/ 5 h 40"/>
                  <a:gd name="T4" fmla="*/ 42 w 69"/>
                  <a:gd name="T5" fmla="*/ 25 h 40"/>
                  <a:gd name="T6" fmla="*/ 36 w 69"/>
                  <a:gd name="T7" fmla="*/ 35 h 40"/>
                  <a:gd name="T8" fmla="*/ 29 w 69"/>
                  <a:gd name="T9" fmla="*/ 25 h 40"/>
                  <a:gd name="T10" fmla="*/ 36 w 69"/>
                  <a:gd name="T11" fmla="*/ 5 h 40"/>
                  <a:gd name="T12" fmla="*/ 19 w 69"/>
                  <a:gd name="T13" fmla="*/ 0 h 40"/>
                  <a:gd name="T14" fmla="*/ 0 w 69"/>
                  <a:gd name="T15" fmla="*/ 20 h 40"/>
                  <a:gd name="T16" fmla="*/ 0 w 69"/>
                  <a:gd name="T17" fmla="*/ 40 h 40"/>
                  <a:gd name="T18" fmla="*/ 32 w 69"/>
                  <a:gd name="T19" fmla="*/ 40 h 40"/>
                  <a:gd name="T20" fmla="*/ 37 w 69"/>
                  <a:gd name="T21" fmla="*/ 40 h 40"/>
                  <a:gd name="T22" fmla="*/ 69 w 69"/>
                  <a:gd name="T23" fmla="*/ 40 h 40"/>
                  <a:gd name="T24" fmla="*/ 69 w 69"/>
                  <a:gd name="T25" fmla="*/ 20 h 40"/>
                  <a:gd name="T26" fmla="*/ 50 w 69"/>
                  <a:gd name="T2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9" h="40">
                    <a:moveTo>
                      <a:pt x="50" y="0"/>
                    </a:moveTo>
                    <a:cubicBezTo>
                      <a:pt x="36" y="5"/>
                      <a:pt x="36" y="5"/>
                      <a:pt x="36" y="5"/>
                    </a:cubicBezTo>
                    <a:cubicBezTo>
                      <a:pt x="42" y="25"/>
                      <a:pt x="42" y="25"/>
                      <a:pt x="42" y="25"/>
                    </a:cubicBezTo>
                    <a:cubicBezTo>
                      <a:pt x="36" y="35"/>
                      <a:pt x="36" y="35"/>
                      <a:pt x="36" y="35"/>
                    </a:cubicBezTo>
                    <a:cubicBezTo>
                      <a:pt x="29" y="25"/>
                      <a:pt x="29" y="25"/>
                      <a:pt x="29" y="25"/>
                    </a:cubicBezTo>
                    <a:cubicBezTo>
                      <a:pt x="36" y="5"/>
                      <a:pt x="36" y="5"/>
                      <a:pt x="36" y="5"/>
                    </a:cubicBezTo>
                    <a:cubicBezTo>
                      <a:pt x="19" y="0"/>
                      <a:pt x="19" y="0"/>
                      <a:pt x="19" y="0"/>
                    </a:cubicBezTo>
                    <a:cubicBezTo>
                      <a:pt x="10" y="3"/>
                      <a:pt x="0" y="8"/>
                      <a:pt x="0" y="20"/>
                    </a:cubicBezTo>
                    <a:cubicBezTo>
                      <a:pt x="0" y="40"/>
                      <a:pt x="0" y="40"/>
                      <a:pt x="0" y="40"/>
                    </a:cubicBezTo>
                    <a:cubicBezTo>
                      <a:pt x="32" y="40"/>
                      <a:pt x="32" y="40"/>
                      <a:pt x="32" y="40"/>
                    </a:cubicBezTo>
                    <a:cubicBezTo>
                      <a:pt x="37" y="40"/>
                      <a:pt x="37" y="40"/>
                      <a:pt x="37" y="40"/>
                    </a:cubicBezTo>
                    <a:cubicBezTo>
                      <a:pt x="69" y="40"/>
                      <a:pt x="69" y="40"/>
                      <a:pt x="69" y="40"/>
                    </a:cubicBezTo>
                    <a:cubicBezTo>
                      <a:pt x="69" y="40"/>
                      <a:pt x="69" y="40"/>
                      <a:pt x="69" y="20"/>
                    </a:cubicBezTo>
                    <a:cubicBezTo>
                      <a:pt x="69" y="8"/>
                      <a:pt x="59" y="3"/>
                      <a:pt x="5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29" name="Freeform 448"/>
              <p:cNvSpPr/>
              <p:nvPr/>
            </p:nvSpPr>
            <p:spPr bwMode="auto">
              <a:xfrm>
                <a:off x="10280831" y="2814844"/>
                <a:ext cx="119732" cy="196188"/>
              </a:xfrm>
              <a:custGeom>
                <a:avLst/>
                <a:gdLst>
                  <a:gd name="T0" fmla="*/ 66 w 70"/>
                  <a:gd name="T1" fmla="*/ 0 h 115"/>
                  <a:gd name="T2" fmla="*/ 61 w 70"/>
                  <a:gd name="T3" fmla="*/ 4 h 115"/>
                  <a:gd name="T4" fmla="*/ 61 w 70"/>
                  <a:gd name="T5" fmla="*/ 56 h 115"/>
                  <a:gd name="T6" fmla="*/ 3 w 70"/>
                  <a:gd name="T7" fmla="*/ 56 h 115"/>
                  <a:gd name="T8" fmla="*/ 1 w 70"/>
                  <a:gd name="T9" fmla="*/ 57 h 115"/>
                  <a:gd name="T10" fmla="*/ 0 w 70"/>
                  <a:gd name="T11" fmla="*/ 61 h 115"/>
                  <a:gd name="T12" fmla="*/ 3 w 70"/>
                  <a:gd name="T13" fmla="*/ 65 h 115"/>
                  <a:gd name="T14" fmla="*/ 29 w 70"/>
                  <a:gd name="T15" fmla="*/ 65 h 115"/>
                  <a:gd name="T16" fmla="*/ 61 w 70"/>
                  <a:gd name="T17" fmla="*/ 65 h 115"/>
                  <a:gd name="T18" fmla="*/ 61 w 70"/>
                  <a:gd name="T19" fmla="*/ 111 h 115"/>
                  <a:gd name="T20" fmla="*/ 63 w 70"/>
                  <a:gd name="T21" fmla="*/ 114 h 115"/>
                  <a:gd name="T22" fmla="*/ 66 w 70"/>
                  <a:gd name="T23" fmla="*/ 115 h 115"/>
                  <a:gd name="T24" fmla="*/ 70 w 70"/>
                  <a:gd name="T25" fmla="*/ 111 h 115"/>
                  <a:gd name="T26" fmla="*/ 70 w 70"/>
                  <a:gd name="T27" fmla="*/ 61 h 115"/>
                  <a:gd name="T28" fmla="*/ 70 w 70"/>
                  <a:gd name="T29" fmla="*/ 4 h 115"/>
                  <a:gd name="T30" fmla="*/ 69 w 70"/>
                  <a:gd name="T31" fmla="*/ 1 h 115"/>
                  <a:gd name="T32" fmla="*/ 66 w 70"/>
                  <a:gd name="T33"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0" h="115">
                    <a:moveTo>
                      <a:pt x="66" y="0"/>
                    </a:moveTo>
                    <a:cubicBezTo>
                      <a:pt x="63" y="0"/>
                      <a:pt x="61" y="2"/>
                      <a:pt x="61" y="4"/>
                    </a:cubicBezTo>
                    <a:cubicBezTo>
                      <a:pt x="61" y="56"/>
                      <a:pt x="61" y="56"/>
                      <a:pt x="61" y="56"/>
                    </a:cubicBezTo>
                    <a:cubicBezTo>
                      <a:pt x="3" y="56"/>
                      <a:pt x="3" y="56"/>
                      <a:pt x="3" y="56"/>
                    </a:cubicBezTo>
                    <a:cubicBezTo>
                      <a:pt x="2" y="56"/>
                      <a:pt x="1" y="57"/>
                      <a:pt x="1" y="57"/>
                    </a:cubicBezTo>
                    <a:cubicBezTo>
                      <a:pt x="0" y="58"/>
                      <a:pt x="0" y="59"/>
                      <a:pt x="0" y="61"/>
                    </a:cubicBezTo>
                    <a:cubicBezTo>
                      <a:pt x="0" y="63"/>
                      <a:pt x="1" y="65"/>
                      <a:pt x="3" y="65"/>
                    </a:cubicBezTo>
                    <a:cubicBezTo>
                      <a:pt x="29" y="65"/>
                      <a:pt x="29" y="65"/>
                      <a:pt x="29" y="65"/>
                    </a:cubicBezTo>
                    <a:cubicBezTo>
                      <a:pt x="61" y="65"/>
                      <a:pt x="61" y="65"/>
                      <a:pt x="61" y="65"/>
                    </a:cubicBezTo>
                    <a:cubicBezTo>
                      <a:pt x="61" y="111"/>
                      <a:pt x="61" y="111"/>
                      <a:pt x="61" y="111"/>
                    </a:cubicBezTo>
                    <a:cubicBezTo>
                      <a:pt x="61" y="112"/>
                      <a:pt x="62" y="113"/>
                      <a:pt x="63" y="114"/>
                    </a:cubicBezTo>
                    <a:cubicBezTo>
                      <a:pt x="63" y="115"/>
                      <a:pt x="65" y="115"/>
                      <a:pt x="66" y="115"/>
                    </a:cubicBezTo>
                    <a:cubicBezTo>
                      <a:pt x="68" y="115"/>
                      <a:pt x="70" y="113"/>
                      <a:pt x="70" y="111"/>
                    </a:cubicBezTo>
                    <a:cubicBezTo>
                      <a:pt x="70" y="61"/>
                      <a:pt x="70" y="61"/>
                      <a:pt x="70" y="61"/>
                    </a:cubicBezTo>
                    <a:cubicBezTo>
                      <a:pt x="70" y="4"/>
                      <a:pt x="70" y="4"/>
                      <a:pt x="70" y="4"/>
                    </a:cubicBezTo>
                    <a:cubicBezTo>
                      <a:pt x="70" y="3"/>
                      <a:pt x="70" y="2"/>
                      <a:pt x="69" y="1"/>
                    </a:cubicBezTo>
                    <a:cubicBezTo>
                      <a:pt x="68" y="0"/>
                      <a:pt x="67" y="0"/>
                      <a:pt x="6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30" name="Freeform 449"/>
              <p:cNvSpPr/>
              <p:nvPr/>
            </p:nvSpPr>
            <p:spPr bwMode="auto">
              <a:xfrm>
                <a:off x="10298141" y="2974968"/>
                <a:ext cx="62752" cy="37507"/>
              </a:xfrm>
              <a:custGeom>
                <a:avLst/>
                <a:gdLst>
                  <a:gd name="T0" fmla="*/ 27 w 37"/>
                  <a:gd name="T1" fmla="*/ 0 h 22"/>
                  <a:gd name="T2" fmla="*/ 19 w 37"/>
                  <a:gd name="T3" fmla="*/ 3 h 22"/>
                  <a:gd name="T4" fmla="*/ 23 w 37"/>
                  <a:gd name="T5" fmla="*/ 14 h 22"/>
                  <a:gd name="T6" fmla="*/ 19 w 37"/>
                  <a:gd name="T7" fmla="*/ 19 h 22"/>
                  <a:gd name="T8" fmla="*/ 15 w 37"/>
                  <a:gd name="T9" fmla="*/ 14 h 22"/>
                  <a:gd name="T10" fmla="*/ 19 w 37"/>
                  <a:gd name="T11" fmla="*/ 3 h 22"/>
                  <a:gd name="T12" fmla="*/ 15 w 37"/>
                  <a:gd name="T13" fmla="*/ 2 h 22"/>
                  <a:gd name="T14" fmla="*/ 10 w 37"/>
                  <a:gd name="T15" fmla="*/ 0 h 22"/>
                  <a:gd name="T16" fmla="*/ 0 w 37"/>
                  <a:gd name="T17" fmla="*/ 11 h 22"/>
                  <a:gd name="T18" fmla="*/ 0 w 37"/>
                  <a:gd name="T19" fmla="*/ 22 h 22"/>
                  <a:gd name="T20" fmla="*/ 17 w 37"/>
                  <a:gd name="T21" fmla="*/ 22 h 22"/>
                  <a:gd name="T22" fmla="*/ 19 w 37"/>
                  <a:gd name="T23" fmla="*/ 22 h 22"/>
                  <a:gd name="T24" fmla="*/ 20 w 37"/>
                  <a:gd name="T25" fmla="*/ 22 h 22"/>
                  <a:gd name="T26" fmla="*/ 37 w 37"/>
                  <a:gd name="T27" fmla="*/ 22 h 22"/>
                  <a:gd name="T28" fmla="*/ 37 w 37"/>
                  <a:gd name="T29" fmla="*/ 11 h 22"/>
                  <a:gd name="T30" fmla="*/ 27 w 37"/>
                  <a:gd name="T31"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 h="22">
                    <a:moveTo>
                      <a:pt x="27" y="0"/>
                    </a:moveTo>
                    <a:cubicBezTo>
                      <a:pt x="19" y="3"/>
                      <a:pt x="19" y="3"/>
                      <a:pt x="19" y="3"/>
                    </a:cubicBezTo>
                    <a:cubicBezTo>
                      <a:pt x="23" y="14"/>
                      <a:pt x="23" y="14"/>
                      <a:pt x="23" y="14"/>
                    </a:cubicBezTo>
                    <a:cubicBezTo>
                      <a:pt x="19" y="19"/>
                      <a:pt x="19" y="19"/>
                      <a:pt x="19" y="19"/>
                    </a:cubicBezTo>
                    <a:cubicBezTo>
                      <a:pt x="15" y="14"/>
                      <a:pt x="15" y="14"/>
                      <a:pt x="15" y="14"/>
                    </a:cubicBezTo>
                    <a:cubicBezTo>
                      <a:pt x="19" y="3"/>
                      <a:pt x="19" y="3"/>
                      <a:pt x="19" y="3"/>
                    </a:cubicBezTo>
                    <a:cubicBezTo>
                      <a:pt x="15" y="2"/>
                      <a:pt x="15" y="2"/>
                      <a:pt x="15" y="2"/>
                    </a:cubicBezTo>
                    <a:cubicBezTo>
                      <a:pt x="10" y="0"/>
                      <a:pt x="10" y="0"/>
                      <a:pt x="10" y="0"/>
                    </a:cubicBezTo>
                    <a:cubicBezTo>
                      <a:pt x="5" y="2"/>
                      <a:pt x="0" y="5"/>
                      <a:pt x="0" y="11"/>
                    </a:cubicBezTo>
                    <a:cubicBezTo>
                      <a:pt x="0" y="22"/>
                      <a:pt x="0" y="22"/>
                      <a:pt x="0" y="22"/>
                    </a:cubicBezTo>
                    <a:cubicBezTo>
                      <a:pt x="17" y="22"/>
                      <a:pt x="17" y="22"/>
                      <a:pt x="17" y="22"/>
                    </a:cubicBezTo>
                    <a:cubicBezTo>
                      <a:pt x="19" y="22"/>
                      <a:pt x="19" y="22"/>
                      <a:pt x="19" y="22"/>
                    </a:cubicBezTo>
                    <a:cubicBezTo>
                      <a:pt x="20" y="22"/>
                      <a:pt x="20" y="22"/>
                      <a:pt x="20" y="22"/>
                    </a:cubicBezTo>
                    <a:cubicBezTo>
                      <a:pt x="37" y="22"/>
                      <a:pt x="37" y="22"/>
                      <a:pt x="37" y="22"/>
                    </a:cubicBezTo>
                    <a:cubicBezTo>
                      <a:pt x="37" y="22"/>
                      <a:pt x="37" y="22"/>
                      <a:pt x="37" y="11"/>
                    </a:cubicBezTo>
                    <a:cubicBezTo>
                      <a:pt x="37" y="5"/>
                      <a:pt x="32" y="2"/>
                      <a:pt x="2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31" name="Freeform 450"/>
              <p:cNvSpPr/>
              <p:nvPr/>
            </p:nvSpPr>
            <p:spPr bwMode="auto">
              <a:xfrm>
                <a:off x="10313288" y="2936019"/>
                <a:ext cx="32458" cy="35343"/>
              </a:xfrm>
              <a:custGeom>
                <a:avLst/>
                <a:gdLst>
                  <a:gd name="T0" fmla="*/ 8 w 19"/>
                  <a:gd name="T1" fmla="*/ 21 h 21"/>
                  <a:gd name="T2" fmla="*/ 10 w 19"/>
                  <a:gd name="T3" fmla="*/ 21 h 21"/>
                  <a:gd name="T4" fmla="*/ 19 w 19"/>
                  <a:gd name="T5" fmla="*/ 10 h 21"/>
                  <a:gd name="T6" fmla="*/ 10 w 19"/>
                  <a:gd name="T7" fmla="*/ 0 h 21"/>
                  <a:gd name="T8" fmla="*/ 0 w 19"/>
                  <a:gd name="T9" fmla="*/ 10 h 21"/>
                  <a:gd name="T10" fmla="*/ 8 w 19"/>
                  <a:gd name="T11" fmla="*/ 21 h 21"/>
                </a:gdLst>
                <a:ahLst/>
                <a:cxnLst>
                  <a:cxn ang="0">
                    <a:pos x="T0" y="T1"/>
                  </a:cxn>
                  <a:cxn ang="0">
                    <a:pos x="T2" y="T3"/>
                  </a:cxn>
                  <a:cxn ang="0">
                    <a:pos x="T4" y="T5"/>
                  </a:cxn>
                  <a:cxn ang="0">
                    <a:pos x="T6" y="T7"/>
                  </a:cxn>
                  <a:cxn ang="0">
                    <a:pos x="T8" y="T9"/>
                  </a:cxn>
                  <a:cxn ang="0">
                    <a:pos x="T10" y="T11"/>
                  </a:cxn>
                </a:cxnLst>
                <a:rect l="0" t="0" r="r" b="b"/>
                <a:pathLst>
                  <a:path w="19" h="21">
                    <a:moveTo>
                      <a:pt x="8" y="21"/>
                    </a:moveTo>
                    <a:cubicBezTo>
                      <a:pt x="8" y="21"/>
                      <a:pt x="9" y="21"/>
                      <a:pt x="10" y="21"/>
                    </a:cubicBezTo>
                    <a:cubicBezTo>
                      <a:pt x="15" y="21"/>
                      <a:pt x="19" y="16"/>
                      <a:pt x="19" y="10"/>
                    </a:cubicBezTo>
                    <a:cubicBezTo>
                      <a:pt x="19" y="4"/>
                      <a:pt x="15" y="0"/>
                      <a:pt x="10" y="0"/>
                    </a:cubicBezTo>
                    <a:cubicBezTo>
                      <a:pt x="4" y="0"/>
                      <a:pt x="0" y="4"/>
                      <a:pt x="0" y="10"/>
                    </a:cubicBezTo>
                    <a:cubicBezTo>
                      <a:pt x="0" y="15"/>
                      <a:pt x="3" y="20"/>
                      <a:pt x="8" y="2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70" name="Oval 451"/>
              <p:cNvSpPr>
                <a:spLocks noChangeArrowheads="1"/>
              </p:cNvSpPr>
              <p:nvPr/>
            </p:nvSpPr>
            <p:spPr bwMode="auto">
              <a:xfrm>
                <a:off x="10313288" y="2816286"/>
                <a:ext cx="31015" cy="3750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71" name="Freeform 452"/>
              <p:cNvSpPr/>
              <p:nvPr/>
            </p:nvSpPr>
            <p:spPr bwMode="auto">
              <a:xfrm>
                <a:off x="10296699" y="2857399"/>
                <a:ext cx="64194" cy="36064"/>
              </a:xfrm>
              <a:custGeom>
                <a:avLst/>
                <a:gdLst>
                  <a:gd name="T0" fmla="*/ 20 w 38"/>
                  <a:gd name="T1" fmla="*/ 21 h 21"/>
                  <a:gd name="T2" fmla="*/ 20 w 38"/>
                  <a:gd name="T3" fmla="*/ 21 h 21"/>
                  <a:gd name="T4" fmla="*/ 38 w 38"/>
                  <a:gd name="T5" fmla="*/ 21 h 21"/>
                  <a:gd name="T6" fmla="*/ 38 w 38"/>
                  <a:gd name="T7" fmla="*/ 10 h 21"/>
                  <a:gd name="T8" fmla="*/ 28 w 38"/>
                  <a:gd name="T9" fmla="*/ 0 h 21"/>
                  <a:gd name="T10" fmla="*/ 20 w 38"/>
                  <a:gd name="T11" fmla="*/ 3 h 21"/>
                  <a:gd name="T12" fmla="*/ 23 w 38"/>
                  <a:gd name="T13" fmla="*/ 13 h 21"/>
                  <a:gd name="T14" fmla="*/ 20 w 38"/>
                  <a:gd name="T15" fmla="*/ 19 h 21"/>
                  <a:gd name="T16" fmla="*/ 16 w 38"/>
                  <a:gd name="T17" fmla="*/ 13 h 21"/>
                  <a:gd name="T18" fmla="*/ 20 w 38"/>
                  <a:gd name="T19" fmla="*/ 3 h 21"/>
                  <a:gd name="T20" fmla="*/ 10 w 38"/>
                  <a:gd name="T21" fmla="*/ 0 h 21"/>
                  <a:gd name="T22" fmla="*/ 0 w 38"/>
                  <a:gd name="T23" fmla="*/ 10 h 21"/>
                  <a:gd name="T24" fmla="*/ 0 w 38"/>
                  <a:gd name="T25" fmla="*/ 21 h 21"/>
                  <a:gd name="T26" fmla="*/ 18 w 38"/>
                  <a:gd name="T27" fmla="*/ 21 h 21"/>
                  <a:gd name="T28" fmla="*/ 20 w 38"/>
                  <a:gd name="T29"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 h="21">
                    <a:moveTo>
                      <a:pt x="20" y="21"/>
                    </a:moveTo>
                    <a:cubicBezTo>
                      <a:pt x="20" y="21"/>
                      <a:pt x="20" y="21"/>
                      <a:pt x="20" y="21"/>
                    </a:cubicBezTo>
                    <a:cubicBezTo>
                      <a:pt x="38" y="21"/>
                      <a:pt x="38" y="21"/>
                      <a:pt x="38" y="21"/>
                    </a:cubicBezTo>
                    <a:cubicBezTo>
                      <a:pt x="38" y="21"/>
                      <a:pt x="38" y="21"/>
                      <a:pt x="38" y="10"/>
                    </a:cubicBezTo>
                    <a:cubicBezTo>
                      <a:pt x="38" y="4"/>
                      <a:pt x="32" y="1"/>
                      <a:pt x="28" y="0"/>
                    </a:cubicBezTo>
                    <a:cubicBezTo>
                      <a:pt x="20" y="3"/>
                      <a:pt x="20" y="3"/>
                      <a:pt x="20" y="3"/>
                    </a:cubicBezTo>
                    <a:cubicBezTo>
                      <a:pt x="23" y="13"/>
                      <a:pt x="23" y="13"/>
                      <a:pt x="23" y="13"/>
                    </a:cubicBezTo>
                    <a:cubicBezTo>
                      <a:pt x="20" y="19"/>
                      <a:pt x="20" y="19"/>
                      <a:pt x="20" y="19"/>
                    </a:cubicBezTo>
                    <a:cubicBezTo>
                      <a:pt x="16" y="13"/>
                      <a:pt x="16" y="13"/>
                      <a:pt x="16" y="13"/>
                    </a:cubicBezTo>
                    <a:cubicBezTo>
                      <a:pt x="20" y="3"/>
                      <a:pt x="20" y="3"/>
                      <a:pt x="20" y="3"/>
                    </a:cubicBezTo>
                    <a:cubicBezTo>
                      <a:pt x="10" y="0"/>
                      <a:pt x="10" y="0"/>
                      <a:pt x="10" y="0"/>
                    </a:cubicBezTo>
                    <a:cubicBezTo>
                      <a:pt x="6" y="1"/>
                      <a:pt x="0" y="4"/>
                      <a:pt x="0" y="10"/>
                    </a:cubicBezTo>
                    <a:cubicBezTo>
                      <a:pt x="0" y="21"/>
                      <a:pt x="0" y="21"/>
                      <a:pt x="0" y="21"/>
                    </a:cubicBezTo>
                    <a:cubicBezTo>
                      <a:pt x="18" y="21"/>
                      <a:pt x="18" y="21"/>
                      <a:pt x="18" y="21"/>
                    </a:cubicBezTo>
                    <a:lnTo>
                      <a:pt x="20" y="2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72" name="Freeform 453"/>
              <p:cNvSpPr>
                <a:spLocks noEditPoints="1"/>
              </p:cNvSpPr>
              <p:nvPr/>
            </p:nvSpPr>
            <p:spPr bwMode="auto">
              <a:xfrm>
                <a:off x="10238275" y="2785993"/>
                <a:ext cx="383721" cy="262546"/>
              </a:xfrm>
              <a:custGeom>
                <a:avLst/>
                <a:gdLst>
                  <a:gd name="T0" fmla="*/ 225 w 225"/>
                  <a:gd name="T1" fmla="*/ 137 h 154"/>
                  <a:gd name="T2" fmla="*/ 225 w 225"/>
                  <a:gd name="T3" fmla="*/ 80 h 154"/>
                  <a:gd name="T4" fmla="*/ 225 w 225"/>
                  <a:gd name="T5" fmla="*/ 66 h 154"/>
                  <a:gd name="T6" fmla="*/ 225 w 225"/>
                  <a:gd name="T7" fmla="*/ 56 h 154"/>
                  <a:gd name="T8" fmla="*/ 225 w 225"/>
                  <a:gd name="T9" fmla="*/ 42 h 154"/>
                  <a:gd name="T10" fmla="*/ 225 w 225"/>
                  <a:gd name="T11" fmla="*/ 35 h 154"/>
                  <a:gd name="T12" fmla="*/ 225 w 225"/>
                  <a:gd name="T13" fmla="*/ 21 h 154"/>
                  <a:gd name="T14" fmla="*/ 225 w 225"/>
                  <a:gd name="T15" fmla="*/ 18 h 154"/>
                  <a:gd name="T16" fmla="*/ 223 w 225"/>
                  <a:gd name="T17" fmla="*/ 11 h 154"/>
                  <a:gd name="T18" fmla="*/ 216 w 225"/>
                  <a:gd name="T19" fmla="*/ 3 h 154"/>
                  <a:gd name="T20" fmla="*/ 209 w 225"/>
                  <a:gd name="T21" fmla="*/ 0 h 154"/>
                  <a:gd name="T22" fmla="*/ 207 w 225"/>
                  <a:gd name="T23" fmla="*/ 0 h 154"/>
                  <a:gd name="T24" fmla="*/ 193 w 225"/>
                  <a:gd name="T25" fmla="*/ 0 h 154"/>
                  <a:gd name="T26" fmla="*/ 185 w 225"/>
                  <a:gd name="T27" fmla="*/ 0 h 154"/>
                  <a:gd name="T28" fmla="*/ 172 w 225"/>
                  <a:gd name="T29" fmla="*/ 0 h 154"/>
                  <a:gd name="T30" fmla="*/ 161 w 225"/>
                  <a:gd name="T31" fmla="*/ 0 h 154"/>
                  <a:gd name="T32" fmla="*/ 147 w 225"/>
                  <a:gd name="T33" fmla="*/ 0 h 154"/>
                  <a:gd name="T34" fmla="*/ 18 w 225"/>
                  <a:gd name="T35" fmla="*/ 0 h 154"/>
                  <a:gd name="T36" fmla="*/ 0 w 225"/>
                  <a:gd name="T37" fmla="*/ 18 h 154"/>
                  <a:gd name="T38" fmla="*/ 0 w 225"/>
                  <a:gd name="T39" fmla="*/ 137 h 154"/>
                  <a:gd name="T40" fmla="*/ 18 w 225"/>
                  <a:gd name="T41" fmla="*/ 154 h 154"/>
                  <a:gd name="T42" fmla="*/ 207 w 225"/>
                  <a:gd name="T43" fmla="*/ 154 h 154"/>
                  <a:gd name="T44" fmla="*/ 225 w 225"/>
                  <a:gd name="T45" fmla="*/ 137 h 154"/>
                  <a:gd name="T46" fmla="*/ 211 w 225"/>
                  <a:gd name="T47" fmla="*/ 126 h 154"/>
                  <a:gd name="T48" fmla="*/ 196 w 225"/>
                  <a:gd name="T49" fmla="*/ 141 h 154"/>
                  <a:gd name="T50" fmla="*/ 55 w 225"/>
                  <a:gd name="T51" fmla="*/ 141 h 154"/>
                  <a:gd name="T52" fmla="*/ 29 w 225"/>
                  <a:gd name="T53" fmla="*/ 141 h 154"/>
                  <a:gd name="T54" fmla="*/ 13 w 225"/>
                  <a:gd name="T55" fmla="*/ 126 h 154"/>
                  <a:gd name="T56" fmla="*/ 13 w 225"/>
                  <a:gd name="T57" fmla="*/ 26 h 154"/>
                  <a:gd name="T58" fmla="*/ 29 w 225"/>
                  <a:gd name="T59" fmla="*/ 11 h 154"/>
                  <a:gd name="T60" fmla="*/ 91 w 225"/>
                  <a:gd name="T61" fmla="*/ 11 h 154"/>
                  <a:gd name="T62" fmla="*/ 146 w 225"/>
                  <a:gd name="T63" fmla="*/ 11 h 154"/>
                  <a:gd name="T64" fmla="*/ 160 w 225"/>
                  <a:gd name="T65" fmla="*/ 11 h 154"/>
                  <a:gd name="T66" fmla="*/ 170 w 225"/>
                  <a:gd name="T67" fmla="*/ 11 h 154"/>
                  <a:gd name="T68" fmla="*/ 183 w 225"/>
                  <a:gd name="T69" fmla="*/ 11 h 154"/>
                  <a:gd name="T70" fmla="*/ 191 w 225"/>
                  <a:gd name="T71" fmla="*/ 11 h 154"/>
                  <a:gd name="T72" fmla="*/ 196 w 225"/>
                  <a:gd name="T73" fmla="*/ 11 h 154"/>
                  <a:gd name="T74" fmla="*/ 203 w 225"/>
                  <a:gd name="T75" fmla="*/ 13 h 154"/>
                  <a:gd name="T76" fmla="*/ 211 w 225"/>
                  <a:gd name="T77" fmla="*/ 23 h 154"/>
                  <a:gd name="T78" fmla="*/ 211 w 225"/>
                  <a:gd name="T79" fmla="*/ 26 h 154"/>
                  <a:gd name="T80" fmla="*/ 211 w 225"/>
                  <a:gd name="T81" fmla="*/ 36 h 154"/>
                  <a:gd name="T82" fmla="*/ 211 w 225"/>
                  <a:gd name="T83" fmla="*/ 43 h 154"/>
                  <a:gd name="T84" fmla="*/ 211 w 225"/>
                  <a:gd name="T85" fmla="*/ 57 h 154"/>
                  <a:gd name="T86" fmla="*/ 211 w 225"/>
                  <a:gd name="T87" fmla="*/ 66 h 154"/>
                  <a:gd name="T88" fmla="*/ 211 w 225"/>
                  <a:gd name="T89" fmla="*/ 81 h 154"/>
                  <a:gd name="T90" fmla="*/ 211 w 225"/>
                  <a:gd name="T91" fmla="*/ 12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25" h="154">
                    <a:moveTo>
                      <a:pt x="225" y="137"/>
                    </a:moveTo>
                    <a:cubicBezTo>
                      <a:pt x="225" y="80"/>
                      <a:pt x="225" y="80"/>
                      <a:pt x="225" y="80"/>
                    </a:cubicBezTo>
                    <a:cubicBezTo>
                      <a:pt x="225" y="66"/>
                      <a:pt x="225" y="66"/>
                      <a:pt x="225" y="66"/>
                    </a:cubicBezTo>
                    <a:cubicBezTo>
                      <a:pt x="225" y="56"/>
                      <a:pt x="225" y="56"/>
                      <a:pt x="225" y="56"/>
                    </a:cubicBezTo>
                    <a:cubicBezTo>
                      <a:pt x="225" y="42"/>
                      <a:pt x="225" y="42"/>
                      <a:pt x="225" y="42"/>
                    </a:cubicBezTo>
                    <a:cubicBezTo>
                      <a:pt x="225" y="35"/>
                      <a:pt x="225" y="35"/>
                      <a:pt x="225" y="35"/>
                    </a:cubicBezTo>
                    <a:cubicBezTo>
                      <a:pt x="225" y="21"/>
                      <a:pt x="225" y="21"/>
                      <a:pt x="225" y="21"/>
                    </a:cubicBezTo>
                    <a:cubicBezTo>
                      <a:pt x="225" y="18"/>
                      <a:pt x="225" y="18"/>
                      <a:pt x="225" y="18"/>
                    </a:cubicBezTo>
                    <a:cubicBezTo>
                      <a:pt x="225" y="15"/>
                      <a:pt x="224" y="13"/>
                      <a:pt x="223" y="11"/>
                    </a:cubicBezTo>
                    <a:cubicBezTo>
                      <a:pt x="222" y="7"/>
                      <a:pt x="219" y="5"/>
                      <a:pt x="216" y="3"/>
                    </a:cubicBezTo>
                    <a:cubicBezTo>
                      <a:pt x="214" y="1"/>
                      <a:pt x="212" y="1"/>
                      <a:pt x="209" y="0"/>
                    </a:cubicBezTo>
                    <a:cubicBezTo>
                      <a:pt x="208" y="0"/>
                      <a:pt x="208" y="0"/>
                      <a:pt x="207" y="0"/>
                    </a:cubicBezTo>
                    <a:cubicBezTo>
                      <a:pt x="193" y="0"/>
                      <a:pt x="193" y="0"/>
                      <a:pt x="193" y="0"/>
                    </a:cubicBezTo>
                    <a:cubicBezTo>
                      <a:pt x="185" y="0"/>
                      <a:pt x="185" y="0"/>
                      <a:pt x="185" y="0"/>
                    </a:cubicBezTo>
                    <a:cubicBezTo>
                      <a:pt x="172" y="0"/>
                      <a:pt x="172" y="0"/>
                      <a:pt x="172" y="0"/>
                    </a:cubicBezTo>
                    <a:cubicBezTo>
                      <a:pt x="161" y="0"/>
                      <a:pt x="161" y="0"/>
                      <a:pt x="161" y="0"/>
                    </a:cubicBezTo>
                    <a:cubicBezTo>
                      <a:pt x="147" y="0"/>
                      <a:pt x="147" y="0"/>
                      <a:pt x="147" y="0"/>
                    </a:cubicBezTo>
                    <a:cubicBezTo>
                      <a:pt x="18" y="0"/>
                      <a:pt x="18" y="0"/>
                      <a:pt x="18" y="0"/>
                    </a:cubicBezTo>
                    <a:cubicBezTo>
                      <a:pt x="8" y="0"/>
                      <a:pt x="0" y="8"/>
                      <a:pt x="0" y="18"/>
                    </a:cubicBezTo>
                    <a:cubicBezTo>
                      <a:pt x="0" y="137"/>
                      <a:pt x="0" y="137"/>
                      <a:pt x="0" y="137"/>
                    </a:cubicBezTo>
                    <a:cubicBezTo>
                      <a:pt x="0" y="146"/>
                      <a:pt x="8" y="154"/>
                      <a:pt x="18" y="154"/>
                    </a:cubicBezTo>
                    <a:cubicBezTo>
                      <a:pt x="207" y="154"/>
                      <a:pt x="207" y="154"/>
                      <a:pt x="207" y="154"/>
                    </a:cubicBezTo>
                    <a:cubicBezTo>
                      <a:pt x="217" y="154"/>
                      <a:pt x="225" y="146"/>
                      <a:pt x="225" y="137"/>
                    </a:cubicBezTo>
                    <a:close/>
                    <a:moveTo>
                      <a:pt x="211" y="126"/>
                    </a:moveTo>
                    <a:cubicBezTo>
                      <a:pt x="211" y="135"/>
                      <a:pt x="204" y="141"/>
                      <a:pt x="196" y="141"/>
                    </a:cubicBezTo>
                    <a:cubicBezTo>
                      <a:pt x="55" y="141"/>
                      <a:pt x="55" y="141"/>
                      <a:pt x="55" y="141"/>
                    </a:cubicBezTo>
                    <a:cubicBezTo>
                      <a:pt x="29" y="141"/>
                      <a:pt x="29" y="141"/>
                      <a:pt x="29" y="141"/>
                    </a:cubicBezTo>
                    <a:cubicBezTo>
                      <a:pt x="20" y="141"/>
                      <a:pt x="13" y="135"/>
                      <a:pt x="13" y="126"/>
                    </a:cubicBezTo>
                    <a:cubicBezTo>
                      <a:pt x="13" y="26"/>
                      <a:pt x="13" y="26"/>
                      <a:pt x="13" y="26"/>
                    </a:cubicBezTo>
                    <a:cubicBezTo>
                      <a:pt x="13" y="18"/>
                      <a:pt x="20" y="11"/>
                      <a:pt x="29" y="11"/>
                    </a:cubicBezTo>
                    <a:cubicBezTo>
                      <a:pt x="91" y="11"/>
                      <a:pt x="91" y="11"/>
                      <a:pt x="91" y="11"/>
                    </a:cubicBezTo>
                    <a:cubicBezTo>
                      <a:pt x="146" y="11"/>
                      <a:pt x="146" y="11"/>
                      <a:pt x="146" y="11"/>
                    </a:cubicBezTo>
                    <a:cubicBezTo>
                      <a:pt x="160" y="11"/>
                      <a:pt x="160" y="11"/>
                      <a:pt x="160" y="11"/>
                    </a:cubicBezTo>
                    <a:cubicBezTo>
                      <a:pt x="170" y="11"/>
                      <a:pt x="170" y="11"/>
                      <a:pt x="170" y="11"/>
                    </a:cubicBezTo>
                    <a:cubicBezTo>
                      <a:pt x="183" y="11"/>
                      <a:pt x="183" y="11"/>
                      <a:pt x="183" y="11"/>
                    </a:cubicBezTo>
                    <a:cubicBezTo>
                      <a:pt x="191" y="11"/>
                      <a:pt x="191" y="11"/>
                      <a:pt x="191" y="11"/>
                    </a:cubicBezTo>
                    <a:cubicBezTo>
                      <a:pt x="196" y="11"/>
                      <a:pt x="196" y="11"/>
                      <a:pt x="196" y="11"/>
                    </a:cubicBezTo>
                    <a:cubicBezTo>
                      <a:pt x="198" y="11"/>
                      <a:pt x="201" y="12"/>
                      <a:pt x="203" y="13"/>
                    </a:cubicBezTo>
                    <a:cubicBezTo>
                      <a:pt x="207" y="15"/>
                      <a:pt x="210" y="19"/>
                      <a:pt x="211" y="23"/>
                    </a:cubicBezTo>
                    <a:cubicBezTo>
                      <a:pt x="211" y="24"/>
                      <a:pt x="211" y="25"/>
                      <a:pt x="211" y="26"/>
                    </a:cubicBezTo>
                    <a:cubicBezTo>
                      <a:pt x="211" y="36"/>
                      <a:pt x="211" y="36"/>
                      <a:pt x="211" y="36"/>
                    </a:cubicBezTo>
                    <a:cubicBezTo>
                      <a:pt x="211" y="43"/>
                      <a:pt x="211" y="43"/>
                      <a:pt x="211" y="43"/>
                    </a:cubicBezTo>
                    <a:cubicBezTo>
                      <a:pt x="211" y="57"/>
                      <a:pt x="211" y="57"/>
                      <a:pt x="211" y="57"/>
                    </a:cubicBezTo>
                    <a:cubicBezTo>
                      <a:pt x="211" y="66"/>
                      <a:pt x="211" y="66"/>
                      <a:pt x="211" y="66"/>
                    </a:cubicBezTo>
                    <a:cubicBezTo>
                      <a:pt x="211" y="81"/>
                      <a:pt x="211" y="81"/>
                      <a:pt x="211" y="81"/>
                    </a:cubicBezTo>
                    <a:lnTo>
                      <a:pt x="211" y="1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73" name="Freeform 454"/>
              <p:cNvSpPr/>
              <p:nvPr/>
            </p:nvSpPr>
            <p:spPr bwMode="auto">
              <a:xfrm>
                <a:off x="10054349" y="3114896"/>
                <a:ext cx="168779" cy="228646"/>
              </a:xfrm>
              <a:custGeom>
                <a:avLst/>
                <a:gdLst>
                  <a:gd name="T0" fmla="*/ 50 w 99"/>
                  <a:gd name="T1" fmla="*/ 2 h 134"/>
                  <a:gd name="T2" fmla="*/ 89 w 99"/>
                  <a:gd name="T3" fmla="*/ 59 h 134"/>
                  <a:gd name="T4" fmla="*/ 89 w 99"/>
                  <a:gd name="T5" fmla="*/ 86 h 134"/>
                  <a:gd name="T6" fmla="*/ 59 w 99"/>
                  <a:gd name="T7" fmla="*/ 68 h 134"/>
                  <a:gd name="T8" fmla="*/ 50 w 99"/>
                  <a:gd name="T9" fmla="*/ 2 h 134"/>
                  <a:gd name="T10" fmla="*/ 0 w 99"/>
                  <a:gd name="T11" fmla="*/ 34 h 134"/>
                  <a:gd name="T12" fmla="*/ 0 w 99"/>
                  <a:gd name="T13" fmla="*/ 114 h 134"/>
                  <a:gd name="T14" fmla="*/ 50 w 99"/>
                  <a:gd name="T15" fmla="*/ 134 h 134"/>
                  <a:gd name="T16" fmla="*/ 99 w 99"/>
                  <a:gd name="T17" fmla="*/ 105 h 134"/>
                  <a:gd name="T18" fmla="*/ 99 w 99"/>
                  <a:gd name="T19" fmla="*/ 68 h 134"/>
                  <a:gd name="T20" fmla="*/ 50 w 99"/>
                  <a:gd name="T21" fmla="*/ 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9" h="134">
                    <a:moveTo>
                      <a:pt x="50" y="2"/>
                    </a:moveTo>
                    <a:cubicBezTo>
                      <a:pt x="89" y="59"/>
                      <a:pt x="89" y="59"/>
                      <a:pt x="89" y="59"/>
                    </a:cubicBezTo>
                    <a:cubicBezTo>
                      <a:pt x="89" y="86"/>
                      <a:pt x="89" y="86"/>
                      <a:pt x="89" y="86"/>
                    </a:cubicBezTo>
                    <a:cubicBezTo>
                      <a:pt x="59" y="68"/>
                      <a:pt x="59" y="68"/>
                      <a:pt x="59" y="68"/>
                    </a:cubicBezTo>
                    <a:cubicBezTo>
                      <a:pt x="50" y="2"/>
                      <a:pt x="50" y="2"/>
                      <a:pt x="50" y="2"/>
                    </a:cubicBezTo>
                    <a:cubicBezTo>
                      <a:pt x="50" y="2"/>
                      <a:pt x="0" y="0"/>
                      <a:pt x="0" y="34"/>
                    </a:cubicBezTo>
                    <a:cubicBezTo>
                      <a:pt x="0" y="68"/>
                      <a:pt x="0" y="114"/>
                      <a:pt x="0" y="114"/>
                    </a:cubicBezTo>
                    <a:cubicBezTo>
                      <a:pt x="0" y="114"/>
                      <a:pt x="5" y="134"/>
                      <a:pt x="50" y="134"/>
                    </a:cubicBezTo>
                    <a:cubicBezTo>
                      <a:pt x="94" y="134"/>
                      <a:pt x="99" y="121"/>
                      <a:pt x="99" y="105"/>
                    </a:cubicBezTo>
                    <a:cubicBezTo>
                      <a:pt x="99" y="89"/>
                      <a:pt x="99" y="68"/>
                      <a:pt x="99" y="68"/>
                    </a:cubicBezTo>
                    <a:cubicBezTo>
                      <a:pt x="99" y="68"/>
                      <a:pt x="88" y="2"/>
                      <a:pt x="5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74" name="Oval 455"/>
              <p:cNvSpPr>
                <a:spLocks noChangeArrowheads="1"/>
              </p:cNvSpPr>
              <p:nvPr/>
            </p:nvSpPr>
            <p:spPr bwMode="auto">
              <a:xfrm>
                <a:off x="10063004" y="2954772"/>
                <a:ext cx="132715" cy="1550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grpSp>
      </p:grpSp>
      <p:grpSp>
        <p:nvGrpSpPr>
          <p:cNvPr id="75" name="组合 74"/>
          <p:cNvGrpSpPr/>
          <p:nvPr/>
        </p:nvGrpSpPr>
        <p:grpSpPr>
          <a:xfrm>
            <a:off x="8369300" y="3100070"/>
            <a:ext cx="1003300" cy="923290"/>
            <a:chOff x="7588591" y="2967663"/>
            <a:chExt cx="1128795" cy="1091228"/>
          </a:xfrm>
        </p:grpSpPr>
        <p:grpSp>
          <p:nvGrpSpPr>
            <p:cNvPr id="76" name="组合 75"/>
            <p:cNvGrpSpPr/>
            <p:nvPr/>
          </p:nvGrpSpPr>
          <p:grpSpPr>
            <a:xfrm>
              <a:off x="7588591" y="2967663"/>
              <a:ext cx="1128795" cy="1091228"/>
              <a:chOff x="4565675" y="764773"/>
              <a:chExt cx="2003843" cy="1937151"/>
            </a:xfrm>
          </p:grpSpPr>
          <p:sp>
            <p:nvSpPr>
              <p:cNvPr id="77" name="椭圆 76"/>
              <p:cNvSpPr/>
              <p:nvPr/>
            </p:nvSpPr>
            <p:spPr>
              <a:xfrm>
                <a:off x="4565675" y="907548"/>
                <a:ext cx="1794376" cy="1794376"/>
              </a:xfrm>
              <a:prstGeom prst="ellipse">
                <a:avLst/>
              </a:prstGeom>
              <a:gradFill>
                <a:gsLst>
                  <a:gs pos="20000">
                    <a:schemeClr val="bg1"/>
                  </a:gs>
                  <a:gs pos="92000">
                    <a:srgbClr val="C7C8C4"/>
                  </a:gs>
                </a:gsLst>
                <a:lin ang="8400000" scaled="0"/>
              </a:gradFill>
              <a:ln>
                <a:noFill/>
              </a:ln>
              <a:effectLst>
                <a:outerShdw blurRad="165100" dist="762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78" name="椭圆 77"/>
              <p:cNvSpPr/>
              <p:nvPr/>
            </p:nvSpPr>
            <p:spPr>
              <a:xfrm>
                <a:off x="4776826" y="1118698"/>
                <a:ext cx="1372075" cy="1372076"/>
              </a:xfrm>
              <a:prstGeom prst="ellipse">
                <a:avLst/>
              </a:prstGeom>
              <a:solidFill>
                <a:schemeClr val="accent1">
                  <a:lumMod val="100000"/>
                </a:schemeClr>
              </a:solidFill>
              <a:ln w="15875">
                <a:gradFill>
                  <a:gsLst>
                    <a:gs pos="0">
                      <a:schemeClr val="bg1">
                        <a:lumMod val="65000"/>
                      </a:schemeClr>
                    </a:gs>
                    <a:gs pos="100000">
                      <a:schemeClr val="bg1"/>
                    </a:gs>
                  </a:gsLst>
                  <a:lin ang="84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79" name="椭圆 78"/>
              <p:cNvSpPr/>
              <p:nvPr/>
            </p:nvSpPr>
            <p:spPr>
              <a:xfrm>
                <a:off x="5484020" y="764773"/>
                <a:ext cx="1085498" cy="830792"/>
              </a:xfrm>
              <a:prstGeom prst="ellipse">
                <a:avLst/>
              </a:prstGeom>
              <a:gradFill flip="none" rotWithShape="1">
                <a:gsLst>
                  <a:gs pos="32000">
                    <a:srgbClr val="FFFFFF">
                      <a:alpha val="17000"/>
                    </a:srgbClr>
                  </a:gs>
                  <a:gs pos="6000">
                    <a:schemeClr val="bg1">
                      <a:alpha val="70000"/>
                    </a:schemeClr>
                  </a:gs>
                  <a:gs pos="67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80" name="任意多边形 79"/>
              <p:cNvSpPr/>
              <p:nvPr/>
            </p:nvSpPr>
            <p:spPr>
              <a:xfrm>
                <a:off x="4783198" y="1133314"/>
                <a:ext cx="1314800" cy="771793"/>
              </a:xfrm>
              <a:custGeom>
                <a:avLst/>
                <a:gdLst>
                  <a:gd name="connsiteX0" fmla="*/ 686038 w 1314800"/>
                  <a:gd name="connsiteY0" fmla="*/ 0 h 771793"/>
                  <a:gd name="connsiteX1" fmla="*/ 1254912 w 1314800"/>
                  <a:gd name="connsiteY1" fmla="*/ 302468 h 771793"/>
                  <a:gd name="connsiteX2" fmla="*/ 1314800 w 1314800"/>
                  <a:gd name="connsiteY2" fmla="*/ 412803 h 771793"/>
                  <a:gd name="connsiteX3" fmla="*/ 710447 w 1314800"/>
                  <a:gd name="connsiteY3" fmla="*/ 771229 h 771793"/>
                  <a:gd name="connsiteX4" fmla="*/ 686038 w 1314800"/>
                  <a:gd name="connsiteY4" fmla="*/ 771793 h 771793"/>
                  <a:gd name="connsiteX5" fmla="*/ 0 w 1314800"/>
                  <a:gd name="connsiteY5" fmla="*/ 686038 h 771793"/>
                  <a:gd name="connsiteX6" fmla="*/ 686038 w 1314800"/>
                  <a:gd name="connsiteY6" fmla="*/ 0 h 771793"/>
                  <a:gd name="connsiteX0-1" fmla="*/ 686038 w 1314800"/>
                  <a:gd name="connsiteY0-2" fmla="*/ 0 h 771793"/>
                  <a:gd name="connsiteX1-3" fmla="*/ 1254912 w 1314800"/>
                  <a:gd name="connsiteY1-4" fmla="*/ 302468 h 771793"/>
                  <a:gd name="connsiteX2-5" fmla="*/ 1314800 w 1314800"/>
                  <a:gd name="connsiteY2-6" fmla="*/ 412803 h 771793"/>
                  <a:gd name="connsiteX3-7" fmla="*/ 710447 w 1314800"/>
                  <a:gd name="connsiteY3-8" fmla="*/ 771229 h 771793"/>
                  <a:gd name="connsiteX4-9" fmla="*/ 686038 w 1314800"/>
                  <a:gd name="connsiteY4-10" fmla="*/ 771793 h 771793"/>
                  <a:gd name="connsiteX5-11" fmla="*/ 0 w 1314800"/>
                  <a:gd name="connsiteY5-12" fmla="*/ 686038 h 771793"/>
                  <a:gd name="connsiteX6-13" fmla="*/ 686038 w 1314800"/>
                  <a:gd name="connsiteY6-14" fmla="*/ 0 h 771793"/>
                  <a:gd name="connsiteX0-15" fmla="*/ 686038 w 1314800"/>
                  <a:gd name="connsiteY0-16" fmla="*/ 0 h 771793"/>
                  <a:gd name="connsiteX1-17" fmla="*/ 1254912 w 1314800"/>
                  <a:gd name="connsiteY1-18" fmla="*/ 302468 h 771793"/>
                  <a:gd name="connsiteX2-19" fmla="*/ 1314800 w 1314800"/>
                  <a:gd name="connsiteY2-20" fmla="*/ 412803 h 771793"/>
                  <a:gd name="connsiteX3-21" fmla="*/ 686038 w 1314800"/>
                  <a:gd name="connsiteY3-22" fmla="*/ 771793 h 771793"/>
                  <a:gd name="connsiteX4-23" fmla="*/ 0 w 1314800"/>
                  <a:gd name="connsiteY4-24" fmla="*/ 686038 h 771793"/>
                  <a:gd name="connsiteX5-25" fmla="*/ 686038 w 1314800"/>
                  <a:gd name="connsiteY5-26" fmla="*/ 0 h 771793"/>
                  <a:gd name="connsiteX0-27" fmla="*/ 686038 w 1314800"/>
                  <a:gd name="connsiteY0-28" fmla="*/ 0 h 771793"/>
                  <a:gd name="connsiteX1-29" fmla="*/ 1254912 w 1314800"/>
                  <a:gd name="connsiteY1-30" fmla="*/ 302468 h 771793"/>
                  <a:gd name="connsiteX2-31" fmla="*/ 1314800 w 1314800"/>
                  <a:gd name="connsiteY2-32" fmla="*/ 412803 h 771793"/>
                  <a:gd name="connsiteX3-33" fmla="*/ 686038 w 1314800"/>
                  <a:gd name="connsiteY3-34" fmla="*/ 771793 h 771793"/>
                  <a:gd name="connsiteX4-35" fmla="*/ 0 w 1314800"/>
                  <a:gd name="connsiteY4-36" fmla="*/ 686038 h 771793"/>
                  <a:gd name="connsiteX5-37" fmla="*/ 686038 w 1314800"/>
                  <a:gd name="connsiteY5-38" fmla="*/ 0 h 771793"/>
                  <a:gd name="connsiteX0-39" fmla="*/ 686038 w 1314800"/>
                  <a:gd name="connsiteY0-40" fmla="*/ 0 h 771793"/>
                  <a:gd name="connsiteX1-41" fmla="*/ 1254912 w 1314800"/>
                  <a:gd name="connsiteY1-42" fmla="*/ 302468 h 771793"/>
                  <a:gd name="connsiteX2-43" fmla="*/ 1314800 w 1314800"/>
                  <a:gd name="connsiteY2-44" fmla="*/ 412803 h 771793"/>
                  <a:gd name="connsiteX3-45" fmla="*/ 686038 w 1314800"/>
                  <a:gd name="connsiteY3-46" fmla="*/ 771793 h 771793"/>
                  <a:gd name="connsiteX4-47" fmla="*/ 0 w 1314800"/>
                  <a:gd name="connsiteY4-48" fmla="*/ 686038 h 771793"/>
                  <a:gd name="connsiteX5-49" fmla="*/ 686038 w 1314800"/>
                  <a:gd name="connsiteY5-50" fmla="*/ 0 h 77179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314800" h="771793">
                    <a:moveTo>
                      <a:pt x="686038" y="0"/>
                    </a:moveTo>
                    <a:cubicBezTo>
                      <a:pt x="922843" y="0"/>
                      <a:pt x="1131626" y="119981"/>
                      <a:pt x="1254912" y="302468"/>
                    </a:cubicBezTo>
                    <a:lnTo>
                      <a:pt x="1314800" y="412803"/>
                    </a:lnTo>
                    <a:cubicBezTo>
                      <a:pt x="1219988" y="491024"/>
                      <a:pt x="928793" y="749877"/>
                      <a:pt x="686038" y="771793"/>
                    </a:cubicBezTo>
                    <a:cubicBezTo>
                      <a:pt x="371604" y="771793"/>
                      <a:pt x="57170" y="743208"/>
                      <a:pt x="0" y="686038"/>
                    </a:cubicBezTo>
                    <a:cubicBezTo>
                      <a:pt x="0" y="307150"/>
                      <a:pt x="307150" y="0"/>
                      <a:pt x="686038" y="0"/>
                    </a:cubicBezTo>
                    <a:close/>
                  </a:path>
                </a:pathLst>
              </a:custGeom>
              <a:solidFill>
                <a:schemeClr val="bg1">
                  <a:alpha val="1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1" name="组合 80"/>
            <p:cNvGrpSpPr/>
            <p:nvPr/>
          </p:nvGrpSpPr>
          <p:grpSpPr>
            <a:xfrm>
              <a:off x="7941651" y="3349411"/>
              <a:ext cx="271565" cy="405922"/>
              <a:chOff x="10182016" y="3597432"/>
              <a:chExt cx="481093" cy="719115"/>
            </a:xfrm>
            <a:solidFill>
              <a:schemeClr val="bg1"/>
            </a:solidFill>
            <a:effectLst/>
          </p:grpSpPr>
          <p:sp>
            <p:nvSpPr>
              <p:cNvPr id="82" name="Freeform 456"/>
              <p:cNvSpPr>
                <a:spLocks noEditPoints="1"/>
              </p:cNvSpPr>
              <p:nvPr/>
            </p:nvSpPr>
            <p:spPr bwMode="auto">
              <a:xfrm>
                <a:off x="10274339" y="3841224"/>
                <a:ext cx="388770" cy="347657"/>
              </a:xfrm>
              <a:custGeom>
                <a:avLst/>
                <a:gdLst>
                  <a:gd name="T0" fmla="*/ 148 w 228"/>
                  <a:gd name="T1" fmla="*/ 0 h 204"/>
                  <a:gd name="T2" fmla="*/ 148 w 228"/>
                  <a:gd name="T3" fmla="*/ 0 h 204"/>
                  <a:gd name="T4" fmla="*/ 114 w 228"/>
                  <a:gd name="T5" fmla="*/ 13 h 204"/>
                  <a:gd name="T6" fmla="*/ 80 w 228"/>
                  <a:gd name="T7" fmla="*/ 0 h 204"/>
                  <a:gd name="T8" fmla="*/ 0 w 228"/>
                  <a:gd name="T9" fmla="*/ 80 h 204"/>
                  <a:gd name="T10" fmla="*/ 0 w 228"/>
                  <a:gd name="T11" fmla="*/ 98 h 204"/>
                  <a:gd name="T12" fmla="*/ 7 w 228"/>
                  <a:gd name="T13" fmla="*/ 84 h 204"/>
                  <a:gd name="T14" fmla="*/ 17 w 228"/>
                  <a:gd name="T15" fmla="*/ 84 h 204"/>
                  <a:gd name="T16" fmla="*/ 93 w 228"/>
                  <a:gd name="T17" fmla="*/ 137 h 204"/>
                  <a:gd name="T18" fmla="*/ 93 w 228"/>
                  <a:gd name="T19" fmla="*/ 204 h 204"/>
                  <a:gd name="T20" fmla="*/ 104 w 228"/>
                  <a:gd name="T21" fmla="*/ 204 h 204"/>
                  <a:gd name="T22" fmla="*/ 124 w 228"/>
                  <a:gd name="T23" fmla="*/ 204 h 204"/>
                  <a:gd name="T24" fmla="*/ 228 w 228"/>
                  <a:gd name="T25" fmla="*/ 167 h 204"/>
                  <a:gd name="T26" fmla="*/ 228 w 228"/>
                  <a:gd name="T27" fmla="*/ 80 h 204"/>
                  <a:gd name="T28" fmla="*/ 148 w 228"/>
                  <a:gd name="T29" fmla="*/ 0 h 204"/>
                  <a:gd name="T30" fmla="*/ 114 w 228"/>
                  <a:gd name="T31" fmla="*/ 151 h 204"/>
                  <a:gd name="T32" fmla="*/ 101 w 228"/>
                  <a:gd name="T33" fmla="*/ 132 h 204"/>
                  <a:gd name="T34" fmla="*/ 87 w 228"/>
                  <a:gd name="T35" fmla="*/ 112 h 204"/>
                  <a:gd name="T36" fmla="*/ 114 w 228"/>
                  <a:gd name="T37" fmla="*/ 13 h 204"/>
                  <a:gd name="T38" fmla="*/ 141 w 228"/>
                  <a:gd name="T39" fmla="*/ 112 h 204"/>
                  <a:gd name="T40" fmla="*/ 114 w 228"/>
                  <a:gd name="T41" fmla="*/ 151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8" h="204">
                    <a:moveTo>
                      <a:pt x="148" y="0"/>
                    </a:moveTo>
                    <a:cubicBezTo>
                      <a:pt x="148" y="0"/>
                      <a:pt x="148" y="0"/>
                      <a:pt x="148" y="0"/>
                    </a:cubicBezTo>
                    <a:cubicBezTo>
                      <a:pt x="114" y="13"/>
                      <a:pt x="114" y="13"/>
                      <a:pt x="114" y="13"/>
                    </a:cubicBezTo>
                    <a:cubicBezTo>
                      <a:pt x="80" y="0"/>
                      <a:pt x="80" y="0"/>
                      <a:pt x="80" y="0"/>
                    </a:cubicBezTo>
                    <a:cubicBezTo>
                      <a:pt x="50" y="9"/>
                      <a:pt x="0" y="30"/>
                      <a:pt x="0" y="80"/>
                    </a:cubicBezTo>
                    <a:cubicBezTo>
                      <a:pt x="0" y="87"/>
                      <a:pt x="0" y="92"/>
                      <a:pt x="0" y="98"/>
                    </a:cubicBezTo>
                    <a:cubicBezTo>
                      <a:pt x="5" y="90"/>
                      <a:pt x="7" y="84"/>
                      <a:pt x="7" y="84"/>
                    </a:cubicBezTo>
                    <a:cubicBezTo>
                      <a:pt x="17" y="84"/>
                      <a:pt x="17" y="84"/>
                      <a:pt x="17" y="84"/>
                    </a:cubicBezTo>
                    <a:cubicBezTo>
                      <a:pt x="17" y="84"/>
                      <a:pt x="33" y="137"/>
                      <a:pt x="93" y="137"/>
                    </a:cubicBezTo>
                    <a:cubicBezTo>
                      <a:pt x="93" y="204"/>
                      <a:pt x="93" y="204"/>
                      <a:pt x="93" y="204"/>
                    </a:cubicBezTo>
                    <a:cubicBezTo>
                      <a:pt x="97" y="204"/>
                      <a:pt x="100" y="204"/>
                      <a:pt x="104" y="204"/>
                    </a:cubicBezTo>
                    <a:cubicBezTo>
                      <a:pt x="124" y="204"/>
                      <a:pt x="124" y="204"/>
                      <a:pt x="124" y="204"/>
                    </a:cubicBezTo>
                    <a:cubicBezTo>
                      <a:pt x="225" y="204"/>
                      <a:pt x="228" y="167"/>
                      <a:pt x="228" y="167"/>
                    </a:cubicBezTo>
                    <a:cubicBezTo>
                      <a:pt x="228" y="167"/>
                      <a:pt x="228" y="154"/>
                      <a:pt x="228" y="80"/>
                    </a:cubicBezTo>
                    <a:cubicBezTo>
                      <a:pt x="228" y="30"/>
                      <a:pt x="178" y="9"/>
                      <a:pt x="148" y="0"/>
                    </a:cubicBezTo>
                    <a:close/>
                    <a:moveTo>
                      <a:pt x="114" y="151"/>
                    </a:moveTo>
                    <a:cubicBezTo>
                      <a:pt x="101" y="132"/>
                      <a:pt x="101" y="132"/>
                      <a:pt x="101" y="132"/>
                    </a:cubicBezTo>
                    <a:cubicBezTo>
                      <a:pt x="87" y="112"/>
                      <a:pt x="87" y="112"/>
                      <a:pt x="87" y="112"/>
                    </a:cubicBezTo>
                    <a:cubicBezTo>
                      <a:pt x="114" y="13"/>
                      <a:pt x="114" y="13"/>
                      <a:pt x="114" y="13"/>
                    </a:cubicBezTo>
                    <a:cubicBezTo>
                      <a:pt x="141" y="112"/>
                      <a:pt x="141" y="112"/>
                      <a:pt x="141" y="112"/>
                    </a:cubicBezTo>
                    <a:lnTo>
                      <a:pt x="114" y="15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83" name="Oval 457"/>
              <p:cNvSpPr>
                <a:spLocks noChangeArrowheads="1"/>
              </p:cNvSpPr>
              <p:nvPr/>
            </p:nvSpPr>
            <p:spPr bwMode="auto">
              <a:xfrm>
                <a:off x="10371712" y="3597432"/>
                <a:ext cx="195467" cy="22792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84" name="Freeform 458"/>
              <p:cNvSpPr/>
              <p:nvPr/>
            </p:nvSpPr>
            <p:spPr bwMode="auto">
              <a:xfrm>
                <a:off x="10241882" y="4125408"/>
                <a:ext cx="108913" cy="109634"/>
              </a:xfrm>
              <a:custGeom>
                <a:avLst/>
                <a:gdLst>
                  <a:gd name="T0" fmla="*/ 20 w 64"/>
                  <a:gd name="T1" fmla="*/ 2 h 64"/>
                  <a:gd name="T2" fmla="*/ 0 w 64"/>
                  <a:gd name="T3" fmla="*/ 32 h 64"/>
                  <a:gd name="T4" fmla="*/ 32 w 64"/>
                  <a:gd name="T5" fmla="*/ 64 h 64"/>
                  <a:gd name="T6" fmla="*/ 64 w 64"/>
                  <a:gd name="T7" fmla="*/ 32 h 64"/>
                  <a:gd name="T8" fmla="*/ 64 w 64"/>
                  <a:gd name="T9" fmla="*/ 31 h 64"/>
                  <a:gd name="T10" fmla="*/ 32 w 64"/>
                  <a:gd name="T11" fmla="*/ 0 h 64"/>
                  <a:gd name="T12" fmla="*/ 20 w 64"/>
                  <a:gd name="T13" fmla="*/ 2 h 64"/>
                </a:gdLst>
                <a:ahLst/>
                <a:cxnLst>
                  <a:cxn ang="0">
                    <a:pos x="T0" y="T1"/>
                  </a:cxn>
                  <a:cxn ang="0">
                    <a:pos x="T2" y="T3"/>
                  </a:cxn>
                  <a:cxn ang="0">
                    <a:pos x="T4" y="T5"/>
                  </a:cxn>
                  <a:cxn ang="0">
                    <a:pos x="T6" y="T7"/>
                  </a:cxn>
                  <a:cxn ang="0">
                    <a:pos x="T8" y="T9"/>
                  </a:cxn>
                  <a:cxn ang="0">
                    <a:pos x="T10" y="T11"/>
                  </a:cxn>
                  <a:cxn ang="0">
                    <a:pos x="T12" y="T13"/>
                  </a:cxn>
                </a:cxnLst>
                <a:rect l="0" t="0" r="r" b="b"/>
                <a:pathLst>
                  <a:path w="64" h="64">
                    <a:moveTo>
                      <a:pt x="20" y="2"/>
                    </a:moveTo>
                    <a:cubicBezTo>
                      <a:pt x="8" y="7"/>
                      <a:pt x="0" y="18"/>
                      <a:pt x="0" y="32"/>
                    </a:cubicBezTo>
                    <a:cubicBezTo>
                      <a:pt x="0" y="49"/>
                      <a:pt x="14" y="64"/>
                      <a:pt x="32" y="64"/>
                    </a:cubicBezTo>
                    <a:cubicBezTo>
                      <a:pt x="50" y="64"/>
                      <a:pt x="64" y="49"/>
                      <a:pt x="64" y="32"/>
                    </a:cubicBezTo>
                    <a:cubicBezTo>
                      <a:pt x="64" y="32"/>
                      <a:pt x="64" y="31"/>
                      <a:pt x="64" y="31"/>
                    </a:cubicBezTo>
                    <a:cubicBezTo>
                      <a:pt x="64" y="14"/>
                      <a:pt x="49" y="0"/>
                      <a:pt x="32" y="0"/>
                    </a:cubicBezTo>
                    <a:cubicBezTo>
                      <a:pt x="28" y="0"/>
                      <a:pt x="24" y="1"/>
                      <a:pt x="2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85" name="Freeform 459"/>
              <p:cNvSpPr>
                <a:spLocks noEditPoints="1"/>
              </p:cNvSpPr>
              <p:nvPr/>
            </p:nvSpPr>
            <p:spPr bwMode="auto">
              <a:xfrm>
                <a:off x="10182016" y="4011446"/>
                <a:ext cx="228646" cy="305101"/>
              </a:xfrm>
              <a:custGeom>
                <a:avLst/>
                <a:gdLst>
                  <a:gd name="T0" fmla="*/ 66 w 134"/>
                  <a:gd name="T1" fmla="*/ 0 h 179"/>
                  <a:gd name="T2" fmla="*/ 54 w 134"/>
                  <a:gd name="T3" fmla="*/ 18 h 179"/>
                  <a:gd name="T4" fmla="*/ 0 w 134"/>
                  <a:gd name="T5" fmla="*/ 48 h 179"/>
                  <a:gd name="T6" fmla="*/ 0 w 134"/>
                  <a:gd name="T7" fmla="*/ 117 h 179"/>
                  <a:gd name="T8" fmla="*/ 66 w 134"/>
                  <a:gd name="T9" fmla="*/ 179 h 179"/>
                  <a:gd name="T10" fmla="*/ 134 w 134"/>
                  <a:gd name="T11" fmla="*/ 116 h 179"/>
                  <a:gd name="T12" fmla="*/ 134 w 134"/>
                  <a:gd name="T13" fmla="*/ 104 h 179"/>
                  <a:gd name="T14" fmla="*/ 134 w 134"/>
                  <a:gd name="T15" fmla="*/ 48 h 179"/>
                  <a:gd name="T16" fmla="*/ 66 w 134"/>
                  <a:gd name="T17" fmla="*/ 0 h 179"/>
                  <a:gd name="T18" fmla="*/ 107 w 134"/>
                  <a:gd name="T19" fmla="*/ 99 h 179"/>
                  <a:gd name="T20" fmla="*/ 107 w 134"/>
                  <a:gd name="T21" fmla="*/ 100 h 179"/>
                  <a:gd name="T22" fmla="*/ 67 w 134"/>
                  <a:gd name="T23" fmla="*/ 139 h 179"/>
                  <a:gd name="T24" fmla="*/ 27 w 134"/>
                  <a:gd name="T25" fmla="*/ 99 h 179"/>
                  <a:gd name="T26" fmla="*/ 54 w 134"/>
                  <a:gd name="T27" fmla="*/ 60 h 179"/>
                  <a:gd name="T28" fmla="*/ 67 w 134"/>
                  <a:gd name="T29" fmla="*/ 58 h 179"/>
                  <a:gd name="T30" fmla="*/ 107 w 134"/>
                  <a:gd name="T31" fmla="*/ 9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4" h="179">
                    <a:moveTo>
                      <a:pt x="66" y="0"/>
                    </a:moveTo>
                    <a:cubicBezTo>
                      <a:pt x="66" y="0"/>
                      <a:pt x="62" y="9"/>
                      <a:pt x="54" y="18"/>
                    </a:cubicBezTo>
                    <a:cubicBezTo>
                      <a:pt x="44" y="30"/>
                      <a:pt x="27" y="45"/>
                      <a:pt x="0" y="48"/>
                    </a:cubicBezTo>
                    <a:cubicBezTo>
                      <a:pt x="0" y="117"/>
                      <a:pt x="0" y="117"/>
                      <a:pt x="0" y="117"/>
                    </a:cubicBezTo>
                    <a:cubicBezTo>
                      <a:pt x="0" y="153"/>
                      <a:pt x="66" y="179"/>
                      <a:pt x="66" y="179"/>
                    </a:cubicBezTo>
                    <a:cubicBezTo>
                      <a:pt x="124" y="164"/>
                      <a:pt x="134" y="116"/>
                      <a:pt x="134" y="116"/>
                    </a:cubicBezTo>
                    <a:cubicBezTo>
                      <a:pt x="134" y="104"/>
                      <a:pt x="134" y="104"/>
                      <a:pt x="134" y="104"/>
                    </a:cubicBezTo>
                    <a:cubicBezTo>
                      <a:pt x="134" y="48"/>
                      <a:pt x="134" y="48"/>
                      <a:pt x="134" y="48"/>
                    </a:cubicBezTo>
                    <a:cubicBezTo>
                      <a:pt x="81" y="46"/>
                      <a:pt x="66" y="0"/>
                      <a:pt x="66" y="0"/>
                    </a:cubicBezTo>
                    <a:close/>
                    <a:moveTo>
                      <a:pt x="107" y="99"/>
                    </a:moveTo>
                    <a:cubicBezTo>
                      <a:pt x="107" y="99"/>
                      <a:pt x="107" y="100"/>
                      <a:pt x="107" y="100"/>
                    </a:cubicBezTo>
                    <a:cubicBezTo>
                      <a:pt x="106" y="122"/>
                      <a:pt x="89" y="139"/>
                      <a:pt x="67" y="139"/>
                    </a:cubicBezTo>
                    <a:cubicBezTo>
                      <a:pt x="45" y="139"/>
                      <a:pt x="27" y="121"/>
                      <a:pt x="27" y="99"/>
                    </a:cubicBezTo>
                    <a:cubicBezTo>
                      <a:pt x="27" y="81"/>
                      <a:pt x="38" y="66"/>
                      <a:pt x="54" y="60"/>
                    </a:cubicBezTo>
                    <a:cubicBezTo>
                      <a:pt x="58" y="59"/>
                      <a:pt x="63" y="58"/>
                      <a:pt x="67" y="58"/>
                    </a:cubicBezTo>
                    <a:cubicBezTo>
                      <a:pt x="89" y="58"/>
                      <a:pt x="107" y="76"/>
                      <a:pt x="107" y="9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grpSp>
      </p:grpSp>
      <p:sp>
        <p:nvSpPr>
          <p:cNvPr id="86" name="文本框 85"/>
          <p:cNvSpPr txBox="1"/>
          <p:nvPr/>
        </p:nvSpPr>
        <p:spPr>
          <a:xfrm>
            <a:off x="1621155" y="2356485"/>
            <a:ext cx="2684145" cy="3471545"/>
          </a:xfrm>
          <a:prstGeom prst="rect">
            <a:avLst/>
          </a:prstGeom>
          <a:noFill/>
        </p:spPr>
        <p:txBody>
          <a:bodyPr wrap="square" rtlCol="0">
            <a:spAutoFit/>
          </a:bodyPr>
          <a:lstStyle/>
          <a:p>
            <a:pPr>
              <a:lnSpc>
                <a:spcPct val="110000"/>
              </a:lnSpc>
              <a:buClrTx/>
              <a:buSzTx/>
              <a:buFontTx/>
            </a:pPr>
            <a:r>
              <a:rPr lang="en-US" altLang="zh-CN" sz="1400" dirty="0">
                <a:gradFill>
                  <a:gsLst>
                    <a:gs pos="0">
                      <a:srgbClr val="FE4444"/>
                    </a:gs>
                    <a:gs pos="100000">
                      <a:srgbClr val="832B2B"/>
                    </a:gs>
                  </a:gsLst>
                  <a:lin scaled="0"/>
                </a:gradFill>
                <a:effectLst>
                  <a:outerShdw blurRad="38100" dist="25400" dir="5400000" algn="ctr" rotWithShape="0">
                    <a:srgbClr val="6E747A">
                      <a:alpha val="43000"/>
                    </a:srgbClr>
                  </a:outerShdw>
                </a:effectLst>
                <a:latin typeface="等线" panose="02010600030101010101" pitchFamily="2" charset="-122"/>
                <a:ea typeface="等线" panose="02010600030101010101" pitchFamily="2" charset="-122"/>
                <a:cs typeface="等线" panose="02010600030101010101" pitchFamily="2" charset="-122"/>
                <a:sym typeface="+mn-ea"/>
              </a:rPr>
              <a:t> </a:t>
            </a:r>
            <a:r>
              <a:rPr lang="en-US" altLang="zh-CN" sz="1400" dirty="0">
                <a:solidFill>
                  <a:schemeClr val="tx1"/>
                </a:solidFill>
                <a:effectLst>
                  <a:outerShdw blurRad="38100" dist="25400" dir="5400000" algn="ctr" rotWithShape="0">
                    <a:srgbClr val="6E747A">
                      <a:alpha val="43000"/>
                    </a:srgbClr>
                  </a:outerShdw>
                </a:effectLst>
                <a:latin typeface="等线" panose="02010600030101010101" pitchFamily="2" charset="-122"/>
                <a:ea typeface="等线" panose="02010600030101010101" pitchFamily="2" charset="-122"/>
                <a:cs typeface="等线" panose="02010600030101010101" pitchFamily="2" charset="-122"/>
                <a:sym typeface="+mn-ea"/>
              </a:rPr>
              <a:t> </a:t>
            </a:r>
            <a:r>
              <a:rPr lang="zh-CN" sz="1800" b="1">
                <a:solidFill>
                  <a:schemeClr val="tx1"/>
                </a:solidFill>
                <a:latin typeface="等线" panose="02010600030101010101" pitchFamily="2" charset="-122"/>
                <a:ea typeface="等线" panose="02010600030101010101" pitchFamily="2" charset="-122"/>
                <a:sym typeface="+mn-ea"/>
              </a:rPr>
              <a:t>  </a:t>
            </a:r>
            <a:r>
              <a:rPr lang="zh-CN" sz="1400" b="1">
                <a:solidFill>
                  <a:schemeClr val="tx1"/>
                </a:solidFill>
                <a:latin typeface="等线" panose="02010600030101010101" pitchFamily="2" charset="-122"/>
                <a:ea typeface="等线" panose="02010600030101010101" pitchFamily="2" charset="-122"/>
                <a:sym typeface="+mn-ea"/>
              </a:rPr>
              <a:t>   按照医疗机构资质等级，确定城乡居民基本医疗保险住院起付标准，将一级医疗机构起付标准由100元调整为200元；将二级医疗机构起付标准由200元调整为400元；将三级医疗机构起付标准分为地区范围内三级医疗机构和地区范围外三级医疗机构，即地区范围内三级医疗机构起付标准由500元调整为600元、地区范围外三级医疗机构起付标准由500元调整为800元，未定级医疗机构参照一级医疗机构执行。</a:t>
            </a:r>
            <a:endParaRPr lang="zh-CN" sz="1400" b="1">
              <a:solidFill>
                <a:schemeClr val="tx1"/>
              </a:solidFill>
              <a:latin typeface="等线" panose="02010600030101010101" pitchFamily="2" charset="-122"/>
              <a:ea typeface="等线" panose="02010600030101010101" pitchFamily="2" charset="-122"/>
              <a:sym typeface="+mn-ea"/>
            </a:endParaRPr>
          </a:p>
        </p:txBody>
      </p:sp>
      <p:sp>
        <p:nvSpPr>
          <p:cNvPr id="89" name="文本框 88"/>
          <p:cNvSpPr txBox="1"/>
          <p:nvPr/>
        </p:nvSpPr>
        <p:spPr>
          <a:xfrm>
            <a:off x="5703570" y="1826260"/>
            <a:ext cx="1854200" cy="368300"/>
          </a:xfrm>
          <a:prstGeom prst="rect">
            <a:avLst/>
          </a:prstGeom>
          <a:noFill/>
        </p:spPr>
        <p:txBody>
          <a:bodyPr wrap="square" rtlCol="0">
            <a:spAutoFit/>
          </a:bodyPr>
          <a:lstStyle/>
          <a:p>
            <a:pPr algn="ctr"/>
            <a:r>
              <a:rPr lang="en-US" altLang="zh-CN" dirty="0">
                <a:gradFill>
                  <a:gsLst>
                    <a:gs pos="0">
                      <a:srgbClr val="14CD68"/>
                    </a:gs>
                    <a:gs pos="100000">
                      <a:srgbClr val="0B6E38"/>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  </a:t>
            </a:r>
            <a:r>
              <a:rPr lang="zh-CN" altLang="en-US" dirty="0">
                <a:gradFill>
                  <a:gsLst>
                    <a:gs pos="0">
                      <a:srgbClr val="14CD68"/>
                    </a:gs>
                    <a:gs pos="100000">
                      <a:srgbClr val="0B6E38"/>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a:t>
            </a:r>
            <a:r>
              <a:rPr lang="zh-CN" altLang="en-US" dirty="0">
                <a:gradFill>
                  <a:gsLst>
                    <a:gs pos="0">
                      <a:srgbClr val="14CD68"/>
                    </a:gs>
                    <a:gs pos="100000">
                      <a:srgbClr val="0B6E38"/>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rPr>
              <a:t>二）</a:t>
            </a:r>
            <a:endParaRPr lang="zh-CN" altLang="en-US" dirty="0">
              <a:gradFill>
                <a:gsLst>
                  <a:gs pos="0">
                    <a:srgbClr val="14CD68"/>
                  </a:gs>
                  <a:gs pos="100000">
                    <a:srgbClr val="0B6E38"/>
                  </a:gs>
                </a:gsLst>
                <a:lin scaled="0"/>
              </a:gradFill>
              <a:effectLst>
                <a:outerShdw blurRad="38100" dist="25400" dir="5400000" algn="ctr" rotWithShape="0">
                  <a:srgbClr val="6E747A">
                    <a:alpha val="43000"/>
                  </a:srgbClr>
                </a:outerShdw>
              </a:effectLst>
              <a:latin typeface="黑体" panose="02010609060101010101" charset="-122"/>
              <a:ea typeface="黑体" panose="02010609060101010101" charset="-122"/>
              <a:cs typeface="黑体" panose="02010609060101010101" charset="-122"/>
            </a:endParaRPr>
          </a:p>
        </p:txBody>
      </p:sp>
      <p:grpSp>
        <p:nvGrpSpPr>
          <p:cNvPr id="90" name="组合 89"/>
          <p:cNvGrpSpPr/>
          <p:nvPr/>
        </p:nvGrpSpPr>
        <p:grpSpPr>
          <a:xfrm>
            <a:off x="381635" y="3141980"/>
            <a:ext cx="1003300" cy="923290"/>
            <a:chOff x="1108117" y="2967663"/>
            <a:chExt cx="1128795" cy="1091228"/>
          </a:xfrm>
        </p:grpSpPr>
        <p:grpSp>
          <p:nvGrpSpPr>
            <p:cNvPr id="91" name="组合 90"/>
            <p:cNvGrpSpPr/>
            <p:nvPr/>
          </p:nvGrpSpPr>
          <p:grpSpPr>
            <a:xfrm>
              <a:off x="1108117" y="2967663"/>
              <a:ext cx="1128795" cy="1091228"/>
              <a:chOff x="4565675" y="764773"/>
              <a:chExt cx="2003843" cy="1937151"/>
            </a:xfrm>
          </p:grpSpPr>
          <p:sp>
            <p:nvSpPr>
              <p:cNvPr id="92" name="椭圆 91"/>
              <p:cNvSpPr/>
              <p:nvPr/>
            </p:nvSpPr>
            <p:spPr>
              <a:xfrm>
                <a:off x="4565675" y="907548"/>
                <a:ext cx="1794376" cy="1794376"/>
              </a:xfrm>
              <a:prstGeom prst="ellipse">
                <a:avLst/>
              </a:prstGeom>
              <a:gradFill>
                <a:gsLst>
                  <a:gs pos="20000">
                    <a:schemeClr val="bg1"/>
                  </a:gs>
                  <a:gs pos="92000">
                    <a:srgbClr val="C7C8C4"/>
                  </a:gs>
                </a:gsLst>
                <a:lin ang="8400000" scaled="0"/>
              </a:gradFill>
              <a:ln>
                <a:noFill/>
              </a:ln>
              <a:effectLst>
                <a:outerShdw blurRad="165100" dist="76200" dir="8100000" algn="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93" name="椭圆 92"/>
              <p:cNvSpPr/>
              <p:nvPr/>
            </p:nvSpPr>
            <p:spPr>
              <a:xfrm>
                <a:off x="4776826" y="1118698"/>
                <a:ext cx="1372075" cy="1372076"/>
              </a:xfrm>
              <a:prstGeom prst="ellipse">
                <a:avLst/>
              </a:prstGeom>
              <a:solidFill>
                <a:schemeClr val="accent1">
                  <a:lumMod val="100000"/>
                </a:schemeClr>
              </a:solidFill>
              <a:ln w="15875">
                <a:gradFill>
                  <a:gsLst>
                    <a:gs pos="0">
                      <a:schemeClr val="bg1">
                        <a:lumMod val="65000"/>
                      </a:schemeClr>
                    </a:gs>
                    <a:gs pos="100000">
                      <a:schemeClr val="bg1"/>
                    </a:gs>
                  </a:gsLst>
                  <a:lin ang="8400000" scaled="0"/>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94" name="椭圆 93"/>
              <p:cNvSpPr/>
              <p:nvPr/>
            </p:nvSpPr>
            <p:spPr>
              <a:xfrm>
                <a:off x="5484020" y="764773"/>
                <a:ext cx="1085498" cy="830792"/>
              </a:xfrm>
              <a:prstGeom prst="ellipse">
                <a:avLst/>
              </a:prstGeom>
              <a:gradFill flip="none" rotWithShape="1">
                <a:gsLst>
                  <a:gs pos="32000">
                    <a:srgbClr val="FFFFFF">
                      <a:alpha val="17000"/>
                    </a:srgbClr>
                  </a:gs>
                  <a:gs pos="6000">
                    <a:schemeClr val="bg1">
                      <a:alpha val="70000"/>
                    </a:schemeClr>
                  </a:gs>
                  <a:gs pos="67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95" name="任意多边形 94"/>
              <p:cNvSpPr/>
              <p:nvPr/>
            </p:nvSpPr>
            <p:spPr>
              <a:xfrm>
                <a:off x="4783198" y="1133314"/>
                <a:ext cx="1314800" cy="771793"/>
              </a:xfrm>
              <a:custGeom>
                <a:avLst/>
                <a:gdLst>
                  <a:gd name="connsiteX0" fmla="*/ 686038 w 1314800"/>
                  <a:gd name="connsiteY0" fmla="*/ 0 h 771793"/>
                  <a:gd name="connsiteX1" fmla="*/ 1254912 w 1314800"/>
                  <a:gd name="connsiteY1" fmla="*/ 302468 h 771793"/>
                  <a:gd name="connsiteX2" fmla="*/ 1314800 w 1314800"/>
                  <a:gd name="connsiteY2" fmla="*/ 412803 h 771793"/>
                  <a:gd name="connsiteX3" fmla="*/ 710447 w 1314800"/>
                  <a:gd name="connsiteY3" fmla="*/ 771229 h 771793"/>
                  <a:gd name="connsiteX4" fmla="*/ 686038 w 1314800"/>
                  <a:gd name="connsiteY4" fmla="*/ 771793 h 771793"/>
                  <a:gd name="connsiteX5" fmla="*/ 0 w 1314800"/>
                  <a:gd name="connsiteY5" fmla="*/ 686038 h 771793"/>
                  <a:gd name="connsiteX6" fmla="*/ 686038 w 1314800"/>
                  <a:gd name="connsiteY6" fmla="*/ 0 h 771793"/>
                  <a:gd name="connsiteX0-1" fmla="*/ 686038 w 1314800"/>
                  <a:gd name="connsiteY0-2" fmla="*/ 0 h 771793"/>
                  <a:gd name="connsiteX1-3" fmla="*/ 1254912 w 1314800"/>
                  <a:gd name="connsiteY1-4" fmla="*/ 302468 h 771793"/>
                  <a:gd name="connsiteX2-5" fmla="*/ 1314800 w 1314800"/>
                  <a:gd name="connsiteY2-6" fmla="*/ 412803 h 771793"/>
                  <a:gd name="connsiteX3-7" fmla="*/ 710447 w 1314800"/>
                  <a:gd name="connsiteY3-8" fmla="*/ 771229 h 771793"/>
                  <a:gd name="connsiteX4-9" fmla="*/ 686038 w 1314800"/>
                  <a:gd name="connsiteY4-10" fmla="*/ 771793 h 771793"/>
                  <a:gd name="connsiteX5-11" fmla="*/ 0 w 1314800"/>
                  <a:gd name="connsiteY5-12" fmla="*/ 686038 h 771793"/>
                  <a:gd name="connsiteX6-13" fmla="*/ 686038 w 1314800"/>
                  <a:gd name="connsiteY6-14" fmla="*/ 0 h 771793"/>
                  <a:gd name="connsiteX0-15" fmla="*/ 686038 w 1314800"/>
                  <a:gd name="connsiteY0-16" fmla="*/ 0 h 771793"/>
                  <a:gd name="connsiteX1-17" fmla="*/ 1254912 w 1314800"/>
                  <a:gd name="connsiteY1-18" fmla="*/ 302468 h 771793"/>
                  <a:gd name="connsiteX2-19" fmla="*/ 1314800 w 1314800"/>
                  <a:gd name="connsiteY2-20" fmla="*/ 412803 h 771793"/>
                  <a:gd name="connsiteX3-21" fmla="*/ 686038 w 1314800"/>
                  <a:gd name="connsiteY3-22" fmla="*/ 771793 h 771793"/>
                  <a:gd name="connsiteX4-23" fmla="*/ 0 w 1314800"/>
                  <a:gd name="connsiteY4-24" fmla="*/ 686038 h 771793"/>
                  <a:gd name="connsiteX5-25" fmla="*/ 686038 w 1314800"/>
                  <a:gd name="connsiteY5-26" fmla="*/ 0 h 771793"/>
                  <a:gd name="connsiteX0-27" fmla="*/ 686038 w 1314800"/>
                  <a:gd name="connsiteY0-28" fmla="*/ 0 h 771793"/>
                  <a:gd name="connsiteX1-29" fmla="*/ 1254912 w 1314800"/>
                  <a:gd name="connsiteY1-30" fmla="*/ 302468 h 771793"/>
                  <a:gd name="connsiteX2-31" fmla="*/ 1314800 w 1314800"/>
                  <a:gd name="connsiteY2-32" fmla="*/ 412803 h 771793"/>
                  <a:gd name="connsiteX3-33" fmla="*/ 686038 w 1314800"/>
                  <a:gd name="connsiteY3-34" fmla="*/ 771793 h 771793"/>
                  <a:gd name="connsiteX4-35" fmla="*/ 0 w 1314800"/>
                  <a:gd name="connsiteY4-36" fmla="*/ 686038 h 771793"/>
                  <a:gd name="connsiteX5-37" fmla="*/ 686038 w 1314800"/>
                  <a:gd name="connsiteY5-38" fmla="*/ 0 h 771793"/>
                  <a:gd name="connsiteX0-39" fmla="*/ 686038 w 1314800"/>
                  <a:gd name="connsiteY0-40" fmla="*/ 0 h 771793"/>
                  <a:gd name="connsiteX1-41" fmla="*/ 1254912 w 1314800"/>
                  <a:gd name="connsiteY1-42" fmla="*/ 302468 h 771793"/>
                  <a:gd name="connsiteX2-43" fmla="*/ 1314800 w 1314800"/>
                  <a:gd name="connsiteY2-44" fmla="*/ 412803 h 771793"/>
                  <a:gd name="connsiteX3-45" fmla="*/ 686038 w 1314800"/>
                  <a:gd name="connsiteY3-46" fmla="*/ 771793 h 771793"/>
                  <a:gd name="connsiteX4-47" fmla="*/ 0 w 1314800"/>
                  <a:gd name="connsiteY4-48" fmla="*/ 686038 h 771793"/>
                  <a:gd name="connsiteX5-49" fmla="*/ 686038 w 1314800"/>
                  <a:gd name="connsiteY5-50" fmla="*/ 0 h 771793"/>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314800" h="771793">
                    <a:moveTo>
                      <a:pt x="686038" y="0"/>
                    </a:moveTo>
                    <a:cubicBezTo>
                      <a:pt x="922843" y="0"/>
                      <a:pt x="1131626" y="119981"/>
                      <a:pt x="1254912" y="302468"/>
                    </a:cubicBezTo>
                    <a:lnTo>
                      <a:pt x="1314800" y="412803"/>
                    </a:lnTo>
                    <a:cubicBezTo>
                      <a:pt x="1219988" y="491024"/>
                      <a:pt x="928793" y="749877"/>
                      <a:pt x="686038" y="771793"/>
                    </a:cubicBezTo>
                    <a:cubicBezTo>
                      <a:pt x="371604" y="771793"/>
                      <a:pt x="57170" y="743208"/>
                      <a:pt x="0" y="686038"/>
                    </a:cubicBezTo>
                    <a:cubicBezTo>
                      <a:pt x="0" y="307150"/>
                      <a:pt x="307150" y="0"/>
                      <a:pt x="686038" y="0"/>
                    </a:cubicBezTo>
                    <a:close/>
                  </a:path>
                </a:pathLst>
              </a:custGeom>
              <a:solidFill>
                <a:schemeClr val="bg1">
                  <a:alpha val="10000"/>
                </a:schemeClr>
              </a:solidFill>
              <a:ln w="158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96" name="组合 95"/>
            <p:cNvGrpSpPr/>
            <p:nvPr/>
          </p:nvGrpSpPr>
          <p:grpSpPr>
            <a:xfrm>
              <a:off x="1425357" y="3383593"/>
              <a:ext cx="382345" cy="337558"/>
              <a:chOff x="10044251" y="4522834"/>
              <a:chExt cx="745082" cy="657806"/>
            </a:xfrm>
            <a:solidFill>
              <a:schemeClr val="bg1"/>
            </a:solidFill>
            <a:effectLst/>
          </p:grpSpPr>
          <p:sp>
            <p:nvSpPr>
              <p:cNvPr id="97" name="Oval 423"/>
              <p:cNvSpPr>
                <a:spLocks noChangeArrowheads="1"/>
              </p:cNvSpPr>
              <p:nvPr/>
            </p:nvSpPr>
            <p:spPr bwMode="auto">
              <a:xfrm>
                <a:off x="10603243" y="4610108"/>
                <a:ext cx="173829" cy="20123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98" name="Freeform 424"/>
              <p:cNvSpPr/>
              <p:nvPr/>
            </p:nvSpPr>
            <p:spPr bwMode="auto">
              <a:xfrm>
                <a:off x="10567179" y="4817837"/>
                <a:ext cx="222154" cy="298610"/>
              </a:xfrm>
              <a:custGeom>
                <a:avLst/>
                <a:gdLst>
                  <a:gd name="T0" fmla="*/ 65 w 130"/>
                  <a:gd name="T1" fmla="*/ 3 h 175"/>
                  <a:gd name="T2" fmla="*/ 52 w 130"/>
                  <a:gd name="T3" fmla="*/ 89 h 175"/>
                  <a:gd name="T4" fmla="*/ 14 w 130"/>
                  <a:gd name="T5" fmla="*/ 112 h 175"/>
                  <a:gd name="T6" fmla="*/ 14 w 130"/>
                  <a:gd name="T7" fmla="*/ 78 h 175"/>
                  <a:gd name="T8" fmla="*/ 65 w 130"/>
                  <a:gd name="T9" fmla="*/ 3 h 175"/>
                  <a:gd name="T10" fmla="*/ 9 w 130"/>
                  <a:gd name="T11" fmla="*/ 58 h 175"/>
                  <a:gd name="T12" fmla="*/ 0 w 130"/>
                  <a:gd name="T13" fmla="*/ 89 h 175"/>
                  <a:gd name="T14" fmla="*/ 0 w 130"/>
                  <a:gd name="T15" fmla="*/ 137 h 175"/>
                  <a:gd name="T16" fmla="*/ 7 w 130"/>
                  <a:gd name="T17" fmla="*/ 160 h 175"/>
                  <a:gd name="T18" fmla="*/ 65 w 130"/>
                  <a:gd name="T19" fmla="*/ 175 h 175"/>
                  <a:gd name="T20" fmla="*/ 130 w 130"/>
                  <a:gd name="T21" fmla="*/ 149 h 175"/>
                  <a:gd name="T22" fmla="*/ 130 w 130"/>
                  <a:gd name="T23" fmla="*/ 45 h 175"/>
                  <a:gd name="T24" fmla="*/ 65 w 130"/>
                  <a:gd name="T25" fmla="*/ 3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0" h="175">
                    <a:moveTo>
                      <a:pt x="65" y="3"/>
                    </a:moveTo>
                    <a:cubicBezTo>
                      <a:pt x="52" y="89"/>
                      <a:pt x="52" y="89"/>
                      <a:pt x="52" y="89"/>
                    </a:cubicBezTo>
                    <a:cubicBezTo>
                      <a:pt x="14" y="112"/>
                      <a:pt x="14" y="112"/>
                      <a:pt x="14" y="112"/>
                    </a:cubicBezTo>
                    <a:cubicBezTo>
                      <a:pt x="14" y="78"/>
                      <a:pt x="14" y="78"/>
                      <a:pt x="14" y="78"/>
                    </a:cubicBezTo>
                    <a:cubicBezTo>
                      <a:pt x="65" y="3"/>
                      <a:pt x="65" y="3"/>
                      <a:pt x="65" y="3"/>
                    </a:cubicBezTo>
                    <a:cubicBezTo>
                      <a:pt x="35" y="3"/>
                      <a:pt x="18" y="33"/>
                      <a:pt x="9" y="58"/>
                    </a:cubicBezTo>
                    <a:cubicBezTo>
                      <a:pt x="3" y="75"/>
                      <a:pt x="0" y="89"/>
                      <a:pt x="0" y="89"/>
                    </a:cubicBezTo>
                    <a:cubicBezTo>
                      <a:pt x="0" y="89"/>
                      <a:pt x="0" y="116"/>
                      <a:pt x="0" y="137"/>
                    </a:cubicBezTo>
                    <a:cubicBezTo>
                      <a:pt x="0" y="146"/>
                      <a:pt x="2" y="153"/>
                      <a:pt x="7" y="160"/>
                    </a:cubicBezTo>
                    <a:cubicBezTo>
                      <a:pt x="14" y="169"/>
                      <a:pt x="31" y="175"/>
                      <a:pt x="65" y="175"/>
                    </a:cubicBezTo>
                    <a:cubicBezTo>
                      <a:pt x="122" y="175"/>
                      <a:pt x="130" y="149"/>
                      <a:pt x="130" y="149"/>
                    </a:cubicBezTo>
                    <a:cubicBezTo>
                      <a:pt x="130" y="149"/>
                      <a:pt x="130" y="89"/>
                      <a:pt x="130" y="45"/>
                    </a:cubicBezTo>
                    <a:cubicBezTo>
                      <a:pt x="130" y="0"/>
                      <a:pt x="65" y="3"/>
                      <a:pt x="65"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99" name="Freeform 425"/>
              <p:cNvSpPr/>
              <p:nvPr/>
            </p:nvSpPr>
            <p:spPr bwMode="auto">
              <a:xfrm>
                <a:off x="10229620" y="5001763"/>
                <a:ext cx="362082" cy="178877"/>
              </a:xfrm>
              <a:custGeom>
                <a:avLst/>
                <a:gdLst>
                  <a:gd name="T0" fmla="*/ 187 w 212"/>
                  <a:gd name="T1" fmla="*/ 55 h 105"/>
                  <a:gd name="T2" fmla="*/ 178 w 212"/>
                  <a:gd name="T3" fmla="*/ 0 h 105"/>
                  <a:gd name="T4" fmla="*/ 110 w 212"/>
                  <a:gd name="T5" fmla="*/ 20 h 105"/>
                  <a:gd name="T6" fmla="*/ 44 w 212"/>
                  <a:gd name="T7" fmla="*/ 0 h 105"/>
                  <a:gd name="T8" fmla="*/ 30 w 212"/>
                  <a:gd name="T9" fmla="*/ 56 h 105"/>
                  <a:gd name="T10" fmla="*/ 0 w 212"/>
                  <a:gd name="T11" fmla="*/ 72 h 105"/>
                  <a:gd name="T12" fmla="*/ 110 w 212"/>
                  <a:gd name="T13" fmla="*/ 105 h 105"/>
                  <a:gd name="T14" fmla="*/ 212 w 212"/>
                  <a:gd name="T15" fmla="*/ 72 h 105"/>
                  <a:gd name="T16" fmla="*/ 187 w 212"/>
                  <a:gd name="T17" fmla="*/ 5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2" h="105">
                    <a:moveTo>
                      <a:pt x="187" y="55"/>
                    </a:moveTo>
                    <a:cubicBezTo>
                      <a:pt x="173" y="33"/>
                      <a:pt x="178" y="0"/>
                      <a:pt x="178" y="0"/>
                    </a:cubicBezTo>
                    <a:cubicBezTo>
                      <a:pt x="178" y="0"/>
                      <a:pt x="156" y="20"/>
                      <a:pt x="110" y="20"/>
                    </a:cubicBezTo>
                    <a:cubicBezTo>
                      <a:pt x="64" y="20"/>
                      <a:pt x="44" y="0"/>
                      <a:pt x="44" y="0"/>
                    </a:cubicBezTo>
                    <a:cubicBezTo>
                      <a:pt x="44" y="0"/>
                      <a:pt x="49" y="34"/>
                      <a:pt x="30" y="56"/>
                    </a:cubicBezTo>
                    <a:cubicBezTo>
                      <a:pt x="23" y="64"/>
                      <a:pt x="14" y="70"/>
                      <a:pt x="0" y="72"/>
                    </a:cubicBezTo>
                    <a:cubicBezTo>
                      <a:pt x="0" y="72"/>
                      <a:pt x="32" y="105"/>
                      <a:pt x="110" y="105"/>
                    </a:cubicBezTo>
                    <a:cubicBezTo>
                      <a:pt x="187" y="105"/>
                      <a:pt x="212" y="72"/>
                      <a:pt x="212" y="72"/>
                    </a:cubicBezTo>
                    <a:cubicBezTo>
                      <a:pt x="200" y="70"/>
                      <a:pt x="193" y="63"/>
                      <a:pt x="187" y="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100" name="Freeform 426"/>
              <p:cNvSpPr/>
              <p:nvPr/>
            </p:nvSpPr>
            <p:spPr bwMode="auto">
              <a:xfrm>
                <a:off x="10275782" y="4701711"/>
                <a:ext cx="283463" cy="256054"/>
              </a:xfrm>
              <a:custGeom>
                <a:avLst/>
                <a:gdLst>
                  <a:gd name="T0" fmla="*/ 75 w 166"/>
                  <a:gd name="T1" fmla="*/ 150 h 150"/>
                  <a:gd name="T2" fmla="*/ 91 w 166"/>
                  <a:gd name="T3" fmla="*/ 150 h 150"/>
                  <a:gd name="T4" fmla="*/ 166 w 166"/>
                  <a:gd name="T5" fmla="*/ 125 h 150"/>
                  <a:gd name="T6" fmla="*/ 166 w 166"/>
                  <a:gd name="T7" fmla="*/ 122 h 150"/>
                  <a:gd name="T8" fmla="*/ 166 w 166"/>
                  <a:gd name="T9" fmla="*/ 59 h 150"/>
                  <a:gd name="T10" fmla="*/ 108 w 166"/>
                  <a:gd name="T11" fmla="*/ 0 h 150"/>
                  <a:gd name="T12" fmla="*/ 108 w 166"/>
                  <a:gd name="T13" fmla="*/ 0 h 150"/>
                  <a:gd name="T14" fmla="*/ 83 w 166"/>
                  <a:gd name="T15" fmla="*/ 10 h 150"/>
                  <a:gd name="T16" fmla="*/ 102 w 166"/>
                  <a:gd name="T17" fmla="*/ 82 h 150"/>
                  <a:gd name="T18" fmla="*/ 83 w 166"/>
                  <a:gd name="T19" fmla="*/ 111 h 150"/>
                  <a:gd name="T20" fmla="*/ 63 w 166"/>
                  <a:gd name="T21" fmla="*/ 82 h 150"/>
                  <a:gd name="T22" fmla="*/ 83 w 166"/>
                  <a:gd name="T23" fmla="*/ 10 h 150"/>
                  <a:gd name="T24" fmla="*/ 58 w 166"/>
                  <a:gd name="T25" fmla="*/ 0 h 150"/>
                  <a:gd name="T26" fmla="*/ 0 w 166"/>
                  <a:gd name="T27" fmla="*/ 59 h 150"/>
                  <a:gd name="T28" fmla="*/ 0 w 166"/>
                  <a:gd name="T29" fmla="*/ 122 h 150"/>
                  <a:gd name="T30" fmla="*/ 0 w 166"/>
                  <a:gd name="T31" fmla="*/ 123 h 150"/>
                  <a:gd name="T32" fmla="*/ 75 w 166"/>
                  <a:gd name="T33" fmla="*/ 15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6" h="150">
                    <a:moveTo>
                      <a:pt x="75" y="150"/>
                    </a:moveTo>
                    <a:cubicBezTo>
                      <a:pt x="91" y="150"/>
                      <a:pt x="91" y="150"/>
                      <a:pt x="91" y="150"/>
                    </a:cubicBezTo>
                    <a:cubicBezTo>
                      <a:pt x="150" y="150"/>
                      <a:pt x="163" y="132"/>
                      <a:pt x="166" y="125"/>
                    </a:cubicBezTo>
                    <a:cubicBezTo>
                      <a:pt x="166" y="123"/>
                      <a:pt x="166" y="122"/>
                      <a:pt x="166" y="122"/>
                    </a:cubicBezTo>
                    <a:cubicBezTo>
                      <a:pt x="166" y="122"/>
                      <a:pt x="166" y="113"/>
                      <a:pt x="166" y="59"/>
                    </a:cubicBezTo>
                    <a:cubicBezTo>
                      <a:pt x="166" y="22"/>
                      <a:pt x="130" y="6"/>
                      <a:pt x="108" y="0"/>
                    </a:cubicBezTo>
                    <a:cubicBezTo>
                      <a:pt x="108" y="0"/>
                      <a:pt x="108" y="0"/>
                      <a:pt x="108" y="0"/>
                    </a:cubicBezTo>
                    <a:cubicBezTo>
                      <a:pt x="83" y="10"/>
                      <a:pt x="83" y="10"/>
                      <a:pt x="83" y="10"/>
                    </a:cubicBezTo>
                    <a:cubicBezTo>
                      <a:pt x="102" y="82"/>
                      <a:pt x="102" y="82"/>
                      <a:pt x="102" y="82"/>
                    </a:cubicBezTo>
                    <a:cubicBezTo>
                      <a:pt x="83" y="111"/>
                      <a:pt x="83" y="111"/>
                      <a:pt x="83" y="111"/>
                    </a:cubicBezTo>
                    <a:cubicBezTo>
                      <a:pt x="63" y="82"/>
                      <a:pt x="63" y="82"/>
                      <a:pt x="63" y="82"/>
                    </a:cubicBezTo>
                    <a:cubicBezTo>
                      <a:pt x="83" y="10"/>
                      <a:pt x="83" y="10"/>
                      <a:pt x="83" y="10"/>
                    </a:cubicBezTo>
                    <a:cubicBezTo>
                      <a:pt x="58" y="0"/>
                      <a:pt x="58" y="0"/>
                      <a:pt x="58" y="0"/>
                    </a:cubicBezTo>
                    <a:cubicBezTo>
                      <a:pt x="36" y="6"/>
                      <a:pt x="0" y="22"/>
                      <a:pt x="0" y="59"/>
                    </a:cubicBezTo>
                    <a:cubicBezTo>
                      <a:pt x="0" y="113"/>
                      <a:pt x="0" y="122"/>
                      <a:pt x="0" y="122"/>
                    </a:cubicBezTo>
                    <a:cubicBezTo>
                      <a:pt x="0" y="122"/>
                      <a:pt x="0" y="123"/>
                      <a:pt x="0" y="123"/>
                    </a:cubicBezTo>
                    <a:cubicBezTo>
                      <a:pt x="1" y="127"/>
                      <a:pt x="9" y="150"/>
                      <a:pt x="75" y="1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101" name="Oval 427"/>
              <p:cNvSpPr>
                <a:spLocks noChangeArrowheads="1"/>
              </p:cNvSpPr>
              <p:nvPr/>
            </p:nvSpPr>
            <p:spPr bwMode="auto">
              <a:xfrm>
                <a:off x="10345746" y="4522834"/>
                <a:ext cx="143535" cy="16733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102" name="Freeform 428"/>
              <p:cNvSpPr/>
              <p:nvPr/>
            </p:nvSpPr>
            <p:spPr bwMode="auto">
              <a:xfrm>
                <a:off x="10044251" y="4816394"/>
                <a:ext cx="219990" cy="297889"/>
              </a:xfrm>
              <a:custGeom>
                <a:avLst/>
                <a:gdLst>
                  <a:gd name="T0" fmla="*/ 129 w 129"/>
                  <a:gd name="T1" fmla="*/ 138 h 175"/>
                  <a:gd name="T2" fmla="*/ 129 w 129"/>
                  <a:gd name="T3" fmla="*/ 89 h 175"/>
                  <a:gd name="T4" fmla="*/ 121 w 129"/>
                  <a:gd name="T5" fmla="*/ 58 h 175"/>
                  <a:gd name="T6" fmla="*/ 65 w 129"/>
                  <a:gd name="T7" fmla="*/ 3 h 175"/>
                  <a:gd name="T8" fmla="*/ 116 w 129"/>
                  <a:gd name="T9" fmla="*/ 78 h 175"/>
                  <a:gd name="T10" fmla="*/ 116 w 129"/>
                  <a:gd name="T11" fmla="*/ 113 h 175"/>
                  <a:gd name="T12" fmla="*/ 78 w 129"/>
                  <a:gd name="T13" fmla="*/ 89 h 175"/>
                  <a:gd name="T14" fmla="*/ 65 w 129"/>
                  <a:gd name="T15" fmla="*/ 3 h 175"/>
                  <a:gd name="T16" fmla="*/ 0 w 129"/>
                  <a:gd name="T17" fmla="*/ 45 h 175"/>
                  <a:gd name="T18" fmla="*/ 0 w 129"/>
                  <a:gd name="T19" fmla="*/ 149 h 175"/>
                  <a:gd name="T20" fmla="*/ 65 w 129"/>
                  <a:gd name="T21" fmla="*/ 175 h 175"/>
                  <a:gd name="T22" fmla="*/ 122 w 129"/>
                  <a:gd name="T23" fmla="*/ 161 h 175"/>
                  <a:gd name="T24" fmla="*/ 129 w 129"/>
                  <a:gd name="T25" fmla="*/ 138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9" h="175">
                    <a:moveTo>
                      <a:pt x="129" y="138"/>
                    </a:moveTo>
                    <a:cubicBezTo>
                      <a:pt x="129" y="117"/>
                      <a:pt x="129" y="89"/>
                      <a:pt x="129" y="89"/>
                    </a:cubicBezTo>
                    <a:cubicBezTo>
                      <a:pt x="129" y="89"/>
                      <a:pt x="127" y="75"/>
                      <a:pt x="121" y="58"/>
                    </a:cubicBezTo>
                    <a:cubicBezTo>
                      <a:pt x="112" y="33"/>
                      <a:pt x="95" y="3"/>
                      <a:pt x="65" y="3"/>
                    </a:cubicBezTo>
                    <a:cubicBezTo>
                      <a:pt x="116" y="78"/>
                      <a:pt x="116" y="78"/>
                      <a:pt x="116" y="78"/>
                    </a:cubicBezTo>
                    <a:cubicBezTo>
                      <a:pt x="116" y="113"/>
                      <a:pt x="116" y="113"/>
                      <a:pt x="116" y="113"/>
                    </a:cubicBezTo>
                    <a:cubicBezTo>
                      <a:pt x="78" y="89"/>
                      <a:pt x="78" y="89"/>
                      <a:pt x="78" y="89"/>
                    </a:cubicBezTo>
                    <a:cubicBezTo>
                      <a:pt x="65" y="3"/>
                      <a:pt x="65" y="3"/>
                      <a:pt x="65" y="3"/>
                    </a:cubicBezTo>
                    <a:cubicBezTo>
                      <a:pt x="65" y="3"/>
                      <a:pt x="0" y="0"/>
                      <a:pt x="0" y="45"/>
                    </a:cubicBezTo>
                    <a:cubicBezTo>
                      <a:pt x="0" y="90"/>
                      <a:pt x="0" y="149"/>
                      <a:pt x="0" y="149"/>
                    </a:cubicBezTo>
                    <a:cubicBezTo>
                      <a:pt x="0" y="149"/>
                      <a:pt x="8" y="175"/>
                      <a:pt x="65" y="175"/>
                    </a:cubicBezTo>
                    <a:cubicBezTo>
                      <a:pt x="97" y="175"/>
                      <a:pt x="114" y="170"/>
                      <a:pt x="122" y="161"/>
                    </a:cubicBezTo>
                    <a:cubicBezTo>
                      <a:pt x="128" y="155"/>
                      <a:pt x="129" y="147"/>
                      <a:pt x="129" y="13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sp>
            <p:nvSpPr>
              <p:cNvPr id="103" name="Oval 429"/>
              <p:cNvSpPr>
                <a:spLocks noChangeArrowheads="1"/>
              </p:cNvSpPr>
              <p:nvPr/>
            </p:nvSpPr>
            <p:spPr bwMode="auto">
              <a:xfrm>
                <a:off x="10055791" y="4607944"/>
                <a:ext cx="173829" cy="20340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sz="1355"/>
              </a:p>
            </p:txBody>
          </p:sp>
        </p:grpSp>
      </p:grpSp>
      <p:sp>
        <p:nvSpPr>
          <p:cNvPr id="2" name="标题 1"/>
          <p:cNvSpPr txBox="1"/>
          <p:nvPr/>
        </p:nvSpPr>
        <p:spPr>
          <a:xfrm>
            <a:off x="1150620" y="1111885"/>
            <a:ext cx="4023360" cy="560070"/>
          </a:xfrm>
          <a:prstGeom prst="rect">
            <a:avLst/>
          </a:prstGeom>
        </p:spPr>
        <p:txBody>
          <a:bodyPr vert="horz" lIns="91440" tIns="45720" rIns="91440" bIns="45720" rtlCol="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r>
              <a:rPr lang="zh-CN" altLang="en-US" sz="2400" b="1"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城乡居民基本医疗</a:t>
            </a:r>
            <a:r>
              <a:rPr lang="zh-CN" altLang="en-US" sz="2400" b="1"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保险</a:t>
            </a:r>
            <a:endParaRPr lang="zh-CN" altLang="en-US" sz="2400" b="1" dirty="0">
              <a:solidFill>
                <a:srgbClr val="259DD9"/>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4" name="文本框 3"/>
          <p:cNvSpPr txBox="1"/>
          <p:nvPr/>
        </p:nvSpPr>
        <p:spPr>
          <a:xfrm>
            <a:off x="5586095" y="2569845"/>
            <a:ext cx="2608580" cy="2306955"/>
          </a:xfrm>
          <a:prstGeom prst="rect">
            <a:avLst/>
          </a:prstGeom>
          <a:noFill/>
          <a:ln w="9525">
            <a:noFill/>
          </a:ln>
        </p:spPr>
        <p:txBody>
          <a:bodyPr wrap="square">
            <a:spAutoFit/>
          </a:bodyPr>
          <a:p>
            <a:pPr indent="0"/>
            <a:r>
              <a:rPr lang="en-US" altLang="zh-CN" b="1">
                <a:latin typeface="等线" panose="02010600030101010101" pitchFamily="2" charset="-122"/>
                <a:ea typeface="等线" panose="02010600030101010101" pitchFamily="2" charset="-122"/>
              </a:rPr>
              <a:t>       </a:t>
            </a:r>
            <a:endParaRPr lang="en-US" altLang="zh-CN" b="1">
              <a:latin typeface="等线" panose="02010600030101010101" pitchFamily="2" charset="-122"/>
              <a:ea typeface="等线" panose="02010600030101010101" pitchFamily="2" charset="-122"/>
            </a:endParaRPr>
          </a:p>
          <a:p>
            <a:pPr indent="0"/>
            <a:endParaRPr lang="en-US" altLang="zh-CN" b="1">
              <a:latin typeface="等线" panose="02010600030101010101" pitchFamily="2" charset="-122"/>
              <a:ea typeface="等线" panose="02010600030101010101" pitchFamily="2" charset="-122"/>
            </a:endParaRPr>
          </a:p>
          <a:p>
            <a:pPr indent="0"/>
            <a:endParaRPr lang="en-US" altLang="zh-CN" b="1">
              <a:latin typeface="等线" panose="02010600030101010101" pitchFamily="2" charset="-122"/>
              <a:ea typeface="等线" panose="02010600030101010101" pitchFamily="2" charset="-122"/>
            </a:endParaRPr>
          </a:p>
          <a:p>
            <a:pPr indent="0"/>
            <a:r>
              <a:rPr lang="en-US" altLang="zh-CN" b="1">
                <a:latin typeface="等线" panose="02010600030101010101" pitchFamily="2" charset="-122"/>
                <a:ea typeface="等线" panose="02010600030101010101" pitchFamily="2" charset="-122"/>
              </a:rPr>
              <a:t>        </a:t>
            </a:r>
            <a:r>
              <a:rPr lang="zh-CN" b="1">
                <a:latin typeface="等线" panose="02010600030101010101" pitchFamily="2" charset="-122"/>
                <a:ea typeface="等线" panose="02010600030101010101" pitchFamily="2" charset="-122"/>
              </a:rPr>
              <a:t>城乡居民基本医疗保险住院起付线以入院时间累计，在一个自然年度内起付线总计不超过2000元调整为2500元。</a:t>
            </a:r>
            <a:endParaRPr lang="zh-CN" b="1">
              <a:latin typeface="等线" panose="02010600030101010101" pitchFamily="2" charset="-122"/>
              <a:ea typeface="等线" panose="02010600030101010101" pitchFamily="2" charset="-122"/>
            </a:endParaRPr>
          </a:p>
        </p:txBody>
      </p:sp>
      <p:sp>
        <p:nvSpPr>
          <p:cNvPr id="5" name="文本框 4"/>
          <p:cNvSpPr txBox="1"/>
          <p:nvPr/>
        </p:nvSpPr>
        <p:spPr>
          <a:xfrm>
            <a:off x="9544685" y="2808605"/>
            <a:ext cx="2139315" cy="3138170"/>
          </a:xfrm>
          <a:prstGeom prst="rect">
            <a:avLst/>
          </a:prstGeom>
          <a:noFill/>
          <a:ln w="9525">
            <a:noFill/>
          </a:ln>
        </p:spPr>
        <p:txBody>
          <a:bodyPr wrap="square">
            <a:spAutoFit/>
          </a:bodyPr>
          <a:p>
            <a:pPr indent="382270"/>
            <a:r>
              <a:rPr lang="zh-CN" b="1">
                <a:latin typeface="等线" panose="02010600030101010101" pitchFamily="2" charset="-122"/>
                <a:ea typeface="等线" panose="02010600030101010101" pitchFamily="2" charset="-122"/>
              </a:rPr>
              <a:t>严格执行医保目录分甲乙类管理要求，按照医保目录规定的药品、医用耗材和医疗服务项目支付范围支付，执行乙类药品”、“部分支付医疗诊疗项目”和“医用耗材”先行自付5%的医保支付政策。</a:t>
            </a:r>
            <a:endParaRPr lang="zh-CN" b="1">
              <a:latin typeface="等线" panose="02010600030101010101" pitchFamily="2" charset="-122"/>
              <a:ea typeface="等线" panose="02010600030101010101" pitchFamily="2" charset="-122"/>
            </a:endParaRPr>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任意多边形 67"/>
          <p:cNvSpPr/>
          <p:nvPr>
            <p:custDataLst>
              <p:tags r:id="rId1"/>
            </p:custDataLst>
          </p:nvPr>
        </p:nvSpPr>
        <p:spPr bwMode="auto">
          <a:xfrm>
            <a:off x="8843914" y="3071588"/>
            <a:ext cx="244804" cy="283356"/>
          </a:xfrm>
          <a:custGeom>
            <a:avLst/>
            <a:gdLst>
              <a:gd name="T0" fmla="*/ 4748 w 9708"/>
              <a:gd name="T1" fmla="*/ 0 h 11239"/>
              <a:gd name="T2" fmla="*/ 0 w 9708"/>
              <a:gd name="T3" fmla="*/ 948 h 11239"/>
              <a:gd name="T4" fmla="*/ 0 w 9708"/>
              <a:gd name="T5" fmla="*/ 6676 h 11239"/>
              <a:gd name="T6" fmla="*/ 258 w 9708"/>
              <a:gd name="T7" fmla="*/ 7700 h 11239"/>
              <a:gd name="T8" fmla="*/ 933 w 9708"/>
              <a:gd name="T9" fmla="*/ 8690 h 11239"/>
              <a:gd name="T10" fmla="*/ 1883 w 9708"/>
              <a:gd name="T11" fmla="*/ 9596 h 11239"/>
              <a:gd name="T12" fmla="*/ 2966 w 9708"/>
              <a:gd name="T13" fmla="*/ 10359 h 11239"/>
              <a:gd name="T14" fmla="*/ 4030 w 9708"/>
              <a:gd name="T15" fmla="*/ 10915 h 11239"/>
              <a:gd name="T16" fmla="*/ 4698 w 9708"/>
              <a:gd name="T17" fmla="*/ 11219 h 11239"/>
              <a:gd name="T18" fmla="*/ 4807 w 9708"/>
              <a:gd name="T19" fmla="*/ 11239 h 11239"/>
              <a:gd name="T20" fmla="*/ 4927 w 9708"/>
              <a:gd name="T21" fmla="*/ 11219 h 11239"/>
              <a:gd name="T22" fmla="*/ 5806 w 9708"/>
              <a:gd name="T23" fmla="*/ 10915 h 11239"/>
              <a:gd name="T24" fmla="*/ 6840 w 9708"/>
              <a:gd name="T25" fmla="*/ 10359 h 11239"/>
              <a:gd name="T26" fmla="*/ 7888 w 9708"/>
              <a:gd name="T27" fmla="*/ 9596 h 11239"/>
              <a:gd name="T28" fmla="*/ 8808 w 9708"/>
              <a:gd name="T29" fmla="*/ 8690 h 11239"/>
              <a:gd name="T30" fmla="*/ 9459 w 9708"/>
              <a:gd name="T31" fmla="*/ 7700 h 11239"/>
              <a:gd name="T32" fmla="*/ 9708 w 9708"/>
              <a:gd name="T33" fmla="*/ 6676 h 11239"/>
              <a:gd name="T34" fmla="*/ 9708 w 9708"/>
              <a:gd name="T35" fmla="*/ 948 h 11239"/>
              <a:gd name="T36" fmla="*/ 4748 w 9708"/>
              <a:gd name="T37" fmla="*/ 0 h 11239"/>
              <a:gd name="T38" fmla="*/ 8993 w 9708"/>
              <a:gd name="T39" fmla="*/ 6324 h 11239"/>
              <a:gd name="T40" fmla="*/ 8323 w 9708"/>
              <a:gd name="T41" fmla="*/ 8094 h 11239"/>
              <a:gd name="T42" fmla="*/ 7490 w 9708"/>
              <a:gd name="T43" fmla="*/ 8922 h 11239"/>
              <a:gd name="T44" fmla="*/ 6540 w 9708"/>
              <a:gd name="T45" fmla="*/ 9619 h 11239"/>
              <a:gd name="T46" fmla="*/ 5605 w 9708"/>
              <a:gd name="T47" fmla="*/ 10126 h 11239"/>
              <a:gd name="T48" fmla="*/ 4915 w 9708"/>
              <a:gd name="T49" fmla="*/ 10308 h 11239"/>
              <a:gd name="T50" fmla="*/ 4807 w 9708"/>
              <a:gd name="T51" fmla="*/ 10326 h 11239"/>
              <a:gd name="T52" fmla="*/ 4708 w 9708"/>
              <a:gd name="T53" fmla="*/ 10308 h 11239"/>
              <a:gd name="T54" fmla="*/ 4219 w 9708"/>
              <a:gd name="T55" fmla="*/ 10126 h 11239"/>
              <a:gd name="T56" fmla="*/ 3256 w 9708"/>
              <a:gd name="T57" fmla="*/ 9618 h 11239"/>
              <a:gd name="T58" fmla="*/ 2257 w 9708"/>
              <a:gd name="T59" fmla="*/ 8939 h 11239"/>
              <a:gd name="T60" fmla="*/ 1397 w 9708"/>
              <a:gd name="T61" fmla="*/ 8111 h 11239"/>
              <a:gd name="T62" fmla="*/ 713 w 9708"/>
              <a:gd name="T63" fmla="*/ 6793 h 11239"/>
              <a:gd name="T64" fmla="*/ 713 w 9708"/>
              <a:gd name="T65" fmla="*/ 1630 h 11239"/>
              <a:gd name="T66" fmla="*/ 4753 w 9708"/>
              <a:gd name="T67" fmla="*/ 720 h 11239"/>
              <a:gd name="T68" fmla="*/ 8992 w 9708"/>
              <a:gd name="T69" fmla="*/ 1630 h 11239"/>
              <a:gd name="T70" fmla="*/ 8993 w 9708"/>
              <a:gd name="T71" fmla="*/ 6324 h 11239"/>
              <a:gd name="T72" fmla="*/ 4725 w 9708"/>
              <a:gd name="T73" fmla="*/ 5403 h 11239"/>
              <a:gd name="T74" fmla="*/ 4725 w 9708"/>
              <a:gd name="T75" fmla="*/ 9667 h 11239"/>
              <a:gd name="T76" fmla="*/ 6571 w 9708"/>
              <a:gd name="T77" fmla="*/ 8926 h 11239"/>
              <a:gd name="T78" fmla="*/ 8548 w 9708"/>
              <a:gd name="T79" fmla="*/ 5402 h 11239"/>
              <a:gd name="T80" fmla="*/ 4725 w 9708"/>
              <a:gd name="T81" fmla="*/ 5402 h 11239"/>
              <a:gd name="T82" fmla="*/ 4725 w 9708"/>
              <a:gd name="T83" fmla="*/ 5403 h 11239"/>
              <a:gd name="T84" fmla="*/ 1281 w 9708"/>
              <a:gd name="T85" fmla="*/ 1923 h 11239"/>
              <a:gd name="T86" fmla="*/ 1281 w 9708"/>
              <a:gd name="T87" fmla="*/ 5453 h 11239"/>
              <a:gd name="T88" fmla="*/ 4770 w 9708"/>
              <a:gd name="T89" fmla="*/ 5453 h 11239"/>
              <a:gd name="T90" fmla="*/ 4770 w 9708"/>
              <a:gd name="T91" fmla="*/ 1273 h 11239"/>
              <a:gd name="T92" fmla="*/ 1281 w 9708"/>
              <a:gd name="T93" fmla="*/ 1923 h 11239"/>
              <a:gd name="T94" fmla="*/ 1281 w 9708"/>
              <a:gd name="T95" fmla="*/ 1923 h 11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9708" h="11239">
                <a:moveTo>
                  <a:pt x="4748" y="0"/>
                </a:moveTo>
                <a:lnTo>
                  <a:pt x="0" y="948"/>
                </a:lnTo>
                <a:lnTo>
                  <a:pt x="0" y="6676"/>
                </a:lnTo>
                <a:cubicBezTo>
                  <a:pt x="4" y="7033"/>
                  <a:pt x="92" y="7384"/>
                  <a:pt x="258" y="7700"/>
                </a:cubicBezTo>
                <a:cubicBezTo>
                  <a:pt x="441" y="8057"/>
                  <a:pt x="668" y="8389"/>
                  <a:pt x="933" y="8690"/>
                </a:cubicBezTo>
                <a:cubicBezTo>
                  <a:pt x="1223" y="9019"/>
                  <a:pt x="1540" y="9322"/>
                  <a:pt x="1883" y="9596"/>
                </a:cubicBezTo>
                <a:cubicBezTo>
                  <a:pt x="2226" y="9875"/>
                  <a:pt x="2589" y="10129"/>
                  <a:pt x="2966" y="10359"/>
                </a:cubicBezTo>
                <a:cubicBezTo>
                  <a:pt x="3307" y="10569"/>
                  <a:pt x="3662" y="10754"/>
                  <a:pt x="4030" y="10915"/>
                </a:cubicBezTo>
                <a:cubicBezTo>
                  <a:pt x="4370" y="11062"/>
                  <a:pt x="4440" y="11164"/>
                  <a:pt x="4698" y="11219"/>
                </a:cubicBezTo>
                <a:lnTo>
                  <a:pt x="4807" y="11239"/>
                </a:lnTo>
                <a:lnTo>
                  <a:pt x="4927" y="11219"/>
                </a:lnTo>
                <a:cubicBezTo>
                  <a:pt x="5229" y="11147"/>
                  <a:pt x="5524" y="11045"/>
                  <a:pt x="5806" y="10915"/>
                </a:cubicBezTo>
                <a:cubicBezTo>
                  <a:pt x="6164" y="10755"/>
                  <a:pt x="6509" y="10569"/>
                  <a:pt x="6840" y="10359"/>
                </a:cubicBezTo>
                <a:cubicBezTo>
                  <a:pt x="7206" y="10127"/>
                  <a:pt x="7556" y="9873"/>
                  <a:pt x="7888" y="9596"/>
                </a:cubicBezTo>
                <a:cubicBezTo>
                  <a:pt x="8221" y="9322"/>
                  <a:pt x="8529" y="9019"/>
                  <a:pt x="8808" y="8690"/>
                </a:cubicBezTo>
                <a:cubicBezTo>
                  <a:pt x="9064" y="8387"/>
                  <a:pt x="9283" y="8056"/>
                  <a:pt x="9459" y="7700"/>
                </a:cubicBezTo>
                <a:cubicBezTo>
                  <a:pt x="9619" y="7382"/>
                  <a:pt x="9704" y="7032"/>
                  <a:pt x="9708" y="6676"/>
                </a:cubicBezTo>
                <a:lnTo>
                  <a:pt x="9708" y="948"/>
                </a:lnTo>
                <a:lnTo>
                  <a:pt x="4748" y="0"/>
                </a:lnTo>
                <a:close/>
                <a:moveTo>
                  <a:pt x="8993" y="6324"/>
                </a:moveTo>
                <a:cubicBezTo>
                  <a:pt x="9055" y="7169"/>
                  <a:pt x="8503" y="7877"/>
                  <a:pt x="8323" y="8094"/>
                </a:cubicBezTo>
                <a:cubicBezTo>
                  <a:pt x="8071" y="8394"/>
                  <a:pt x="7792" y="8672"/>
                  <a:pt x="7490" y="8922"/>
                </a:cubicBezTo>
                <a:cubicBezTo>
                  <a:pt x="7189" y="9174"/>
                  <a:pt x="6872" y="9407"/>
                  <a:pt x="6540" y="9619"/>
                </a:cubicBezTo>
                <a:cubicBezTo>
                  <a:pt x="6242" y="9811"/>
                  <a:pt x="5928" y="9980"/>
                  <a:pt x="5605" y="10126"/>
                </a:cubicBezTo>
                <a:cubicBezTo>
                  <a:pt x="5384" y="10217"/>
                  <a:pt x="5152" y="10278"/>
                  <a:pt x="4915" y="10308"/>
                </a:cubicBezTo>
                <a:lnTo>
                  <a:pt x="4807" y="10326"/>
                </a:lnTo>
                <a:lnTo>
                  <a:pt x="4708" y="10308"/>
                </a:lnTo>
                <a:cubicBezTo>
                  <a:pt x="4537" y="10273"/>
                  <a:pt x="4371" y="10212"/>
                  <a:pt x="4219" y="10126"/>
                </a:cubicBezTo>
                <a:cubicBezTo>
                  <a:pt x="3886" y="9979"/>
                  <a:pt x="3564" y="9810"/>
                  <a:pt x="3256" y="9618"/>
                </a:cubicBezTo>
                <a:cubicBezTo>
                  <a:pt x="2908" y="9414"/>
                  <a:pt x="2574" y="9188"/>
                  <a:pt x="2257" y="8939"/>
                </a:cubicBezTo>
                <a:cubicBezTo>
                  <a:pt x="1946" y="8689"/>
                  <a:pt x="1658" y="8412"/>
                  <a:pt x="1397" y="8111"/>
                </a:cubicBezTo>
                <a:cubicBezTo>
                  <a:pt x="1060" y="7737"/>
                  <a:pt x="824" y="7284"/>
                  <a:pt x="713" y="6793"/>
                </a:cubicBezTo>
                <a:lnTo>
                  <a:pt x="713" y="1630"/>
                </a:lnTo>
                <a:lnTo>
                  <a:pt x="4753" y="720"/>
                </a:lnTo>
                <a:lnTo>
                  <a:pt x="8992" y="1630"/>
                </a:lnTo>
                <a:lnTo>
                  <a:pt x="8993" y="6324"/>
                </a:lnTo>
                <a:close/>
                <a:moveTo>
                  <a:pt x="4725" y="5403"/>
                </a:moveTo>
                <a:lnTo>
                  <a:pt x="4725" y="9667"/>
                </a:lnTo>
                <a:cubicBezTo>
                  <a:pt x="4937" y="9617"/>
                  <a:pt x="6133" y="9165"/>
                  <a:pt x="6571" y="8926"/>
                </a:cubicBezTo>
                <a:cubicBezTo>
                  <a:pt x="9038" y="7577"/>
                  <a:pt x="8548" y="5402"/>
                  <a:pt x="8548" y="5402"/>
                </a:cubicBezTo>
                <a:lnTo>
                  <a:pt x="4725" y="5402"/>
                </a:lnTo>
                <a:lnTo>
                  <a:pt x="4725" y="5403"/>
                </a:lnTo>
                <a:close/>
                <a:moveTo>
                  <a:pt x="1281" y="1923"/>
                </a:moveTo>
                <a:lnTo>
                  <a:pt x="1281" y="5453"/>
                </a:lnTo>
                <a:lnTo>
                  <a:pt x="4770" y="5453"/>
                </a:lnTo>
                <a:lnTo>
                  <a:pt x="4770" y="1273"/>
                </a:lnTo>
                <a:lnTo>
                  <a:pt x="1281" y="1923"/>
                </a:lnTo>
                <a:close/>
                <a:moveTo>
                  <a:pt x="1281" y="1923"/>
                </a:moveTo>
                <a:close/>
              </a:path>
            </a:pathLst>
          </a:custGeom>
          <a:solidFill>
            <a:srgbClr val="FFFFFF"/>
          </a:solidFill>
          <a:ln>
            <a:noFill/>
          </a:ln>
        </p:spPr>
        <p:txBody>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39" name="等腰三角形 38"/>
          <p:cNvSpPr/>
          <p:nvPr/>
        </p:nvSpPr>
        <p:spPr>
          <a:xfrm rot="5400000">
            <a:off x="705079" y="4967927"/>
            <a:ext cx="1184987" cy="2595157"/>
          </a:xfrm>
          <a:prstGeom prst="triangle">
            <a:avLst>
              <a:gd name="adj" fmla="val 34795"/>
            </a:avLst>
          </a:prstGeom>
          <a:solidFill>
            <a:srgbClr val="8BE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等腰三角形 39"/>
          <p:cNvSpPr/>
          <p:nvPr/>
        </p:nvSpPr>
        <p:spPr>
          <a:xfrm>
            <a:off x="240757" y="6180231"/>
            <a:ext cx="8258809" cy="686477"/>
          </a:xfrm>
          <a:prstGeom prst="triangle">
            <a:avLst>
              <a:gd name="adj" fmla="val 3479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50" name="组合 49"/>
          <p:cNvGrpSpPr/>
          <p:nvPr/>
        </p:nvGrpSpPr>
        <p:grpSpPr>
          <a:xfrm>
            <a:off x="240758" y="207286"/>
            <a:ext cx="11951242" cy="553871"/>
            <a:chOff x="240758" y="207286"/>
            <a:chExt cx="11951242" cy="553871"/>
          </a:xfrm>
        </p:grpSpPr>
        <p:pic>
          <p:nvPicPr>
            <p:cNvPr id="51" name="图片 50"/>
            <p:cNvPicPr>
              <a:picLocks noChangeAspect="1"/>
            </p:cNvPicPr>
            <p:nvPr/>
          </p:nvPicPr>
          <p:blipFill rotWithShape="1">
            <a:blip r:embed="rId2" cstate="print">
              <a:extLst>
                <a:ext uri="{28A0092B-C50C-407E-A947-70E740481C1C}">
                  <a14:useLocalDpi xmlns:a14="http://schemas.microsoft.com/office/drawing/2010/main" val="0"/>
                </a:ext>
              </a:extLst>
            </a:blip>
            <a:srcRect l="10256" t="36358" r="10256" b="44151"/>
            <a:stretch>
              <a:fillRect/>
            </a:stretch>
          </p:blipFill>
          <p:spPr>
            <a:xfrm>
              <a:off x="240758" y="207286"/>
              <a:ext cx="3168706" cy="553871"/>
            </a:xfrm>
            <a:prstGeom prst="rect">
              <a:avLst/>
            </a:prstGeom>
          </p:spPr>
        </p:pic>
        <p:sp>
          <p:nvSpPr>
            <p:cNvPr id="52" name="矩形 51"/>
            <p:cNvSpPr/>
            <p:nvPr/>
          </p:nvSpPr>
          <p:spPr>
            <a:xfrm>
              <a:off x="3409464" y="519982"/>
              <a:ext cx="8782536" cy="161055"/>
            </a:xfrm>
            <a:prstGeom prst="rect">
              <a:avLst/>
            </a:prstGeom>
            <a:gradFill flip="none" rotWithShape="1">
              <a:gsLst>
                <a:gs pos="0">
                  <a:srgbClr val="259DD9">
                    <a:tint val="66000"/>
                    <a:satMod val="160000"/>
                  </a:srgbClr>
                </a:gs>
                <a:gs pos="50000">
                  <a:srgbClr val="259DD9">
                    <a:tint val="44500"/>
                    <a:satMod val="160000"/>
                  </a:srgbClr>
                </a:gs>
                <a:gs pos="100000">
                  <a:srgbClr val="259DD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custDataLst>
              <p:tags r:id="rId3"/>
            </p:custDataLst>
          </p:nvPr>
        </p:nvGrpSpPr>
        <p:grpSpPr>
          <a:xfrm>
            <a:off x="1767840" y="1680210"/>
            <a:ext cx="9077960" cy="4137660"/>
            <a:chOff x="1265" y="3977"/>
            <a:chExt cx="11658" cy="3372"/>
          </a:xfrm>
        </p:grpSpPr>
        <p:sp>
          <p:nvSpPr>
            <p:cNvPr id="9" name="矩形 8"/>
            <p:cNvSpPr/>
            <p:nvPr>
              <p:custDataLst>
                <p:tags r:id="rId4"/>
              </p:custDataLst>
            </p:nvPr>
          </p:nvSpPr>
          <p:spPr>
            <a:xfrm>
              <a:off x="1265" y="4552"/>
              <a:ext cx="5386" cy="2797"/>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gradFill>
                  <a:gsLst>
                    <a:gs pos="83000">
                      <a:srgbClr val="C00000"/>
                    </a:gs>
                    <a:gs pos="100000">
                      <a:srgbClr val="C00000"/>
                    </a:gs>
                  </a:gsLst>
                  <a:lin ang="5400000" scaled="1"/>
                </a:gradFill>
              </a:endParaRPr>
            </a:p>
          </p:txBody>
        </p:sp>
        <p:grpSp>
          <p:nvGrpSpPr>
            <p:cNvPr id="2" name="组合 9"/>
            <p:cNvGrpSpPr/>
            <p:nvPr/>
          </p:nvGrpSpPr>
          <p:grpSpPr>
            <a:xfrm>
              <a:off x="2891" y="3992"/>
              <a:ext cx="2134" cy="801"/>
              <a:chOff x="3123788" y="2111186"/>
              <a:chExt cx="1806665" cy="677945"/>
            </a:xfrm>
          </p:grpSpPr>
          <p:sp>
            <p:nvSpPr>
              <p:cNvPr id="5" name="圆角矩形 4"/>
              <p:cNvSpPr/>
              <p:nvPr>
                <p:custDataLst>
                  <p:tags r:id="rId5"/>
                </p:custDataLst>
              </p:nvPr>
            </p:nvSpPr>
            <p:spPr>
              <a:xfrm>
                <a:off x="3123788" y="2111186"/>
                <a:ext cx="1806665" cy="677945"/>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gradFill>
                    <a:gsLst>
                      <a:gs pos="90000">
                        <a:srgbClr val="C00000"/>
                      </a:gs>
                      <a:gs pos="30000">
                        <a:srgbClr val="FF3300"/>
                      </a:gs>
                    </a:gsLst>
                    <a:lin ang="5400000" scaled="1"/>
                  </a:gradFill>
                </a:endParaRPr>
              </a:p>
            </p:txBody>
          </p:sp>
          <p:sp>
            <p:nvSpPr>
              <p:cNvPr id="6" name="矩形 5"/>
              <p:cNvSpPr/>
              <p:nvPr>
                <p:custDataLst>
                  <p:tags r:id="rId6"/>
                </p:custDataLst>
              </p:nvPr>
            </p:nvSpPr>
            <p:spPr>
              <a:xfrm>
                <a:off x="3249120" y="2314618"/>
                <a:ext cx="1556099" cy="254037"/>
              </a:xfrm>
              <a:prstGeom prst="rect">
                <a:avLst/>
              </a:prstGeom>
            </p:spPr>
            <p:txBody>
              <a:bodyPr wrap="square">
                <a:spAutoFit/>
              </a:bodyPr>
              <a:lstStyle/>
              <a:p>
                <a:pPr algn="ctr" fontAlgn="auto"/>
                <a:endParaRPr lang="zh-CN" b="1" dirty="0">
                  <a:gradFill>
                    <a:gsLst>
                      <a:gs pos="83000">
                        <a:prstClr val="white"/>
                      </a:gs>
                      <a:gs pos="100000">
                        <a:prstClr val="white"/>
                      </a:gs>
                    </a:gsLst>
                    <a:lin ang="5400000" scaled="1"/>
                  </a:gradFill>
                  <a:latin typeface="等线" panose="02010600030101010101" pitchFamily="2" charset="-122"/>
                  <a:ea typeface="等线" panose="02010600030101010101" pitchFamily="2" charset="-122"/>
                </a:endParaRPr>
              </a:p>
            </p:txBody>
          </p:sp>
        </p:grpSp>
        <p:sp>
          <p:nvSpPr>
            <p:cNvPr id="14" name="矩形 13"/>
            <p:cNvSpPr/>
            <p:nvPr>
              <p:custDataLst>
                <p:tags r:id="rId7"/>
              </p:custDataLst>
            </p:nvPr>
          </p:nvSpPr>
          <p:spPr>
            <a:xfrm>
              <a:off x="7537" y="4552"/>
              <a:ext cx="5386" cy="2780"/>
            </a:xfrm>
            <a:prstGeom prst="rect">
              <a:avLst/>
            </a:prstGeom>
            <a:noFill/>
            <a:ln w="19050">
              <a:solidFill>
                <a:schemeClr val="accent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gradFill>
                  <a:gsLst>
                    <a:gs pos="83000">
                      <a:srgbClr val="C00000"/>
                    </a:gs>
                    <a:gs pos="100000">
                      <a:srgbClr val="C00000"/>
                    </a:gs>
                  </a:gsLst>
                  <a:lin ang="5400000" scaled="1"/>
                </a:gradFill>
              </a:endParaRPr>
            </a:p>
          </p:txBody>
        </p:sp>
        <p:grpSp>
          <p:nvGrpSpPr>
            <p:cNvPr id="8" name="组合 14"/>
            <p:cNvGrpSpPr/>
            <p:nvPr/>
          </p:nvGrpSpPr>
          <p:grpSpPr>
            <a:xfrm>
              <a:off x="9191" y="3977"/>
              <a:ext cx="2077" cy="888"/>
              <a:chOff x="3123788" y="2098864"/>
              <a:chExt cx="1758547" cy="751976"/>
            </a:xfrm>
          </p:grpSpPr>
          <p:sp>
            <p:nvSpPr>
              <p:cNvPr id="24" name="圆角矩形 23"/>
              <p:cNvSpPr/>
              <p:nvPr>
                <p:custDataLst>
                  <p:tags r:id="rId8"/>
                </p:custDataLst>
              </p:nvPr>
            </p:nvSpPr>
            <p:spPr>
              <a:xfrm>
                <a:off x="3123788" y="2120337"/>
                <a:ext cx="1758547" cy="730503"/>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b="1" dirty="0">
                  <a:gradFill>
                    <a:gsLst>
                      <a:gs pos="83000">
                        <a:prstClr val="white"/>
                      </a:gs>
                      <a:gs pos="100000">
                        <a:prstClr val="white"/>
                      </a:gs>
                    </a:gsLst>
                    <a:lin ang="5400000" scaled="1"/>
                  </a:gradFill>
                  <a:latin typeface="等线" panose="02010600030101010101" pitchFamily="2" charset="-122"/>
                  <a:ea typeface="等线" panose="02010600030101010101" pitchFamily="2" charset="-122"/>
                </a:endParaRPr>
              </a:p>
            </p:txBody>
          </p:sp>
          <p:sp>
            <p:nvSpPr>
              <p:cNvPr id="25" name="矩形 24"/>
              <p:cNvSpPr/>
              <p:nvPr/>
            </p:nvSpPr>
            <p:spPr>
              <a:xfrm>
                <a:off x="3297088" y="2098864"/>
                <a:ext cx="1363616" cy="677918"/>
              </a:xfrm>
              <a:prstGeom prst="rect">
                <a:avLst/>
              </a:prstGeom>
            </p:spPr>
            <p:txBody>
              <a:bodyPr wrap="square">
                <a:noAutofit/>
              </a:bodyPr>
              <a:lstStyle/>
              <a:p>
                <a:pPr algn="ctr"/>
                <a:endParaRPr lang="zh-CN" altLang="en-US" sz="3200" b="1" dirty="0">
                  <a:gradFill>
                    <a:gsLst>
                      <a:gs pos="83000">
                        <a:prstClr val="white"/>
                      </a:gs>
                      <a:gs pos="100000">
                        <a:prstClr val="white"/>
                      </a:gs>
                    </a:gsLst>
                    <a:lin ang="5400000" scaled="1"/>
                  </a:gradFill>
                  <a:latin typeface="微软雅黑" panose="020B0503020204020204" pitchFamily="34" charset="-122"/>
                  <a:ea typeface="微软雅黑" panose="020B0503020204020204" pitchFamily="34" charset="-122"/>
                </a:endParaRPr>
              </a:p>
            </p:txBody>
          </p:sp>
        </p:grpSp>
        <p:sp>
          <p:nvSpPr>
            <p:cNvPr id="26" name="矩形 1"/>
            <p:cNvSpPr>
              <a:spLocks noChangeArrowheads="1"/>
            </p:cNvSpPr>
            <p:nvPr/>
          </p:nvSpPr>
          <p:spPr bwMode="auto">
            <a:xfrm>
              <a:off x="7814" y="4866"/>
              <a:ext cx="4832"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spcBef>
                  <a:spcPct val="20000"/>
                </a:spcBef>
                <a:buChar char="•"/>
                <a:defRPr sz="2000">
                  <a:solidFill>
                    <a:schemeClr val="bg1"/>
                  </a:solidFill>
                  <a:latin typeface="Arial" panose="020B0604020202020204" pitchFamily="34" charset="0"/>
                  <a:ea typeface="微软雅黑" panose="020B0503020204020204" pitchFamily="34" charset="-122"/>
                </a:defRPr>
              </a:lvl1pPr>
              <a:lvl2pPr marL="742950" indent="-285750">
                <a:spcBef>
                  <a:spcPct val="20000"/>
                </a:spcBef>
                <a:buChar char="–"/>
                <a:defRPr sz="2000">
                  <a:solidFill>
                    <a:schemeClr val="bg1"/>
                  </a:solidFill>
                  <a:latin typeface="Arial" panose="020B0604020202020204" pitchFamily="34" charset="0"/>
                  <a:ea typeface="仿宋_GB2312" panose="02010609030101010101"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l" fontAlgn="auto">
                <a:lnSpc>
                  <a:spcPts val="2200"/>
                </a:lnSpc>
                <a:spcBef>
                  <a:spcPts val="0"/>
                </a:spcBef>
                <a:buClrTx/>
                <a:buSzTx/>
                <a:buFontTx/>
              </a:pPr>
              <a:endParaRPr lang="zh-CN" altLang="en-US" sz="1400" dirty="0">
                <a:solidFill>
                  <a:schemeClr val="bg1">
                    <a:lumMod val="50000"/>
                  </a:schemeClr>
                </a:solidFill>
              </a:endParaRPr>
            </a:p>
          </p:txBody>
        </p:sp>
      </p:grpSp>
      <p:sp>
        <p:nvSpPr>
          <p:cNvPr id="100" name="文本框 99"/>
          <p:cNvSpPr txBox="1"/>
          <p:nvPr>
            <p:custDataLst>
              <p:tags r:id="rId9"/>
            </p:custDataLst>
          </p:nvPr>
        </p:nvSpPr>
        <p:spPr>
          <a:xfrm>
            <a:off x="1767840" y="3354705"/>
            <a:ext cx="3965575" cy="922020"/>
          </a:xfrm>
          <a:prstGeom prst="rect">
            <a:avLst/>
          </a:prstGeom>
          <a:noFill/>
          <a:ln w="9525">
            <a:noFill/>
          </a:ln>
        </p:spPr>
        <p:txBody>
          <a:bodyPr wrap="square">
            <a:spAutoFit/>
          </a:bodyPr>
          <a:p>
            <a:pPr indent="382270">
              <a:lnSpc>
                <a:spcPct val="150000"/>
              </a:lnSpc>
            </a:pPr>
            <a:r>
              <a:rPr lang="zh-CN" b="1">
                <a:latin typeface="等线" panose="02010600030101010101" pitchFamily="2" charset="-122"/>
                <a:ea typeface="等线" panose="02010600030101010101" pitchFamily="2" charset="-122"/>
              </a:rPr>
              <a:t>本实施细则由阿克苏地区医疗保障局负责解释。</a:t>
            </a:r>
            <a:endParaRPr lang="zh-CN" altLang="en-US" b="1">
              <a:latin typeface="等线" panose="02010600030101010101" pitchFamily="2" charset="-122"/>
              <a:ea typeface="等线" panose="02010600030101010101" pitchFamily="2" charset="-122"/>
            </a:endParaRPr>
          </a:p>
        </p:txBody>
      </p:sp>
      <p:sp>
        <p:nvSpPr>
          <p:cNvPr id="3" name="文本框 2"/>
          <p:cNvSpPr txBox="1"/>
          <p:nvPr>
            <p:custDataLst>
              <p:tags r:id="rId10"/>
            </p:custDataLst>
          </p:nvPr>
        </p:nvSpPr>
        <p:spPr>
          <a:xfrm>
            <a:off x="6948805" y="3655060"/>
            <a:ext cx="3810000" cy="506730"/>
          </a:xfrm>
          <a:prstGeom prst="rect">
            <a:avLst/>
          </a:prstGeom>
          <a:noFill/>
          <a:ln w="9525">
            <a:noFill/>
          </a:ln>
        </p:spPr>
        <p:txBody>
          <a:bodyPr wrap="square">
            <a:spAutoFit/>
          </a:bodyPr>
          <a:p>
            <a:pPr indent="0">
              <a:lnSpc>
                <a:spcPct val="150000"/>
              </a:lnSpc>
            </a:pPr>
            <a:r>
              <a:rPr lang="zh-CN" b="1">
                <a:latin typeface="等线" panose="02010600030101010101" pitchFamily="2" charset="-122"/>
                <a:ea typeface="等线" panose="02010600030101010101" pitchFamily="2" charset="-122"/>
                <a:cs typeface="等线" panose="02010600030101010101" pitchFamily="2" charset="-122"/>
              </a:rPr>
              <a:t>本通知自202</a:t>
            </a:r>
            <a:r>
              <a:rPr lang="en-US" altLang="zh-CN" b="1">
                <a:latin typeface="等线" panose="02010600030101010101" pitchFamily="2" charset="-122"/>
                <a:ea typeface="等线" panose="02010600030101010101" pitchFamily="2" charset="-122"/>
                <a:cs typeface="等线" panose="02010600030101010101" pitchFamily="2" charset="-122"/>
              </a:rPr>
              <a:t>4</a:t>
            </a:r>
            <a:r>
              <a:rPr lang="zh-CN" b="1">
                <a:latin typeface="等线" panose="02010600030101010101" pitchFamily="2" charset="-122"/>
                <a:ea typeface="等线" panose="02010600030101010101" pitchFamily="2" charset="-122"/>
                <a:cs typeface="等线" panose="02010600030101010101" pitchFamily="2" charset="-122"/>
              </a:rPr>
              <a:t>年</a:t>
            </a:r>
            <a:r>
              <a:rPr lang="en-US" altLang="zh-CN" b="1">
                <a:latin typeface="等线" panose="02010600030101010101" pitchFamily="2" charset="-122"/>
                <a:ea typeface="等线" panose="02010600030101010101" pitchFamily="2" charset="-122"/>
                <a:cs typeface="等线" panose="02010600030101010101" pitchFamily="2" charset="-122"/>
              </a:rPr>
              <a:t>11</a:t>
            </a:r>
            <a:r>
              <a:rPr lang="zh-CN" b="1">
                <a:latin typeface="等线" panose="02010600030101010101" pitchFamily="2" charset="-122"/>
                <a:ea typeface="等线" panose="02010600030101010101" pitchFamily="2" charset="-122"/>
                <a:cs typeface="等线" panose="02010600030101010101" pitchFamily="2" charset="-122"/>
              </a:rPr>
              <a:t>月</a:t>
            </a:r>
            <a:r>
              <a:rPr lang="en-US" b="1">
                <a:latin typeface="等线" panose="02010600030101010101" pitchFamily="2" charset="-122"/>
                <a:ea typeface="等线" panose="02010600030101010101" pitchFamily="2" charset="-122"/>
                <a:cs typeface="等线" panose="02010600030101010101" pitchFamily="2" charset="-122"/>
              </a:rPr>
              <a:t>1</a:t>
            </a:r>
            <a:r>
              <a:rPr lang="zh-CN" b="1">
                <a:latin typeface="等线" panose="02010600030101010101" pitchFamily="2" charset="-122"/>
                <a:ea typeface="等线" panose="02010600030101010101" pitchFamily="2" charset="-122"/>
                <a:cs typeface="等线" panose="02010600030101010101" pitchFamily="2" charset="-122"/>
              </a:rPr>
              <a:t>日起执行</a:t>
            </a:r>
            <a:r>
              <a:rPr lang="zh-CN" sz="1500" b="0">
                <a:ea typeface="宋体" panose="02010600030101010101" pitchFamily="2" charset="-122"/>
              </a:rPr>
              <a:t>。</a:t>
            </a:r>
            <a:endParaRPr lang="zh-CN" altLang="en-US"/>
          </a:p>
        </p:txBody>
      </p:sp>
    </p:spTree>
    <p:custDataLst>
      <p:tags r:id="rId1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70.xml><?xml version="1.0" encoding="utf-8"?>
<p:tagLst xmlns:p="http://schemas.openxmlformats.org/presentationml/2006/main">
  <p:tag name="KSO_WM_UNIT_PLACING_PICTURE_USER_VIEWPORT" val="{&quot;height&quot;:5006.25,&quot;width&quot;:6473.25}"/>
</p:tagLst>
</file>

<file path=ppt/tags/tag71.xml><?xml version="1.0" encoding="utf-8"?>
<p:tagLst xmlns:p="http://schemas.openxmlformats.org/presentationml/2006/main">
  <p:tag name="ISLIDE.DIAGRAM" val="#585743;"/>
  <p:tag name="ISLIDE.ICON" val="#393599;#368966;#368966;#371523;#381372;#379725;#379731;"/>
</p:tagLst>
</file>

<file path=ppt/tags/tag72.xml><?xml version="1.0" encoding="utf-8"?>
<p:tagLst xmlns:p="http://schemas.openxmlformats.org/presentationml/2006/main">
  <p:tag name="ISLIDE.DIAGRAM" val="#585743;"/>
  <p:tag name="ISLIDE.ICON" val="#393599;#368966;#368966;#371523;#381372;#379725;#379731;"/>
</p:tagLst>
</file>

<file path=ppt/tags/tag73.xml><?xml version="1.0" encoding="utf-8"?>
<p:tagLst xmlns:p="http://schemas.openxmlformats.org/presentationml/2006/main">
  <p:tag name="ISLIDE.DIAGRAM" val="#585743;"/>
  <p:tag name="ISLIDE.ICON" val="#393599;#368966;#368966;#371523;#381372;#379725;#379731;"/>
</p:tagLst>
</file>

<file path=ppt/tags/tag74.xml><?xml version="1.0" encoding="utf-8"?>
<p:tagLst xmlns:p="http://schemas.openxmlformats.org/presentationml/2006/main">
  <p:tag name="KSO_WM_DIAGRAM_VIRTUALLY_FRAME" val="{&quot;height&quot;:325.8,&quot;left&quot;:139.2,&quot;top&quot;:132.3,&quot;width&quot;:714.8}"/>
</p:tagLst>
</file>

<file path=ppt/tags/tag75.xml><?xml version="1.0" encoding="utf-8"?>
<p:tagLst xmlns:p="http://schemas.openxmlformats.org/presentationml/2006/main">
  <p:tag name="KSO_WM_DIAGRAM_VIRTUALLY_FRAME" val="{&quot;height&quot;:325.8,&quot;left&quot;:139.2,&quot;top&quot;:132.3,&quot;width&quot;:714.8}"/>
</p:tagLst>
</file>

<file path=ppt/tags/tag76.xml><?xml version="1.0" encoding="utf-8"?>
<p:tagLst xmlns:p="http://schemas.openxmlformats.org/presentationml/2006/main">
  <p:tag name="KSO_WM_DIAGRAM_VIRTUALLY_FRAME" val="{&quot;height&quot;:325.8,&quot;left&quot;:139.2,&quot;top&quot;:132.3,&quot;width&quot;:714.8}"/>
</p:tagLst>
</file>

<file path=ppt/tags/tag77.xml><?xml version="1.0" encoding="utf-8"?>
<p:tagLst xmlns:p="http://schemas.openxmlformats.org/presentationml/2006/main">
  <p:tag name="KSO_WM_DIAGRAM_VIRTUALLY_FRAME" val="{&quot;height&quot;:325.8,&quot;left&quot;:139.2,&quot;top&quot;:132.3,&quot;width&quot;:714.8}"/>
</p:tagLst>
</file>

<file path=ppt/tags/tag78.xml><?xml version="1.0" encoding="utf-8"?>
<p:tagLst xmlns:p="http://schemas.openxmlformats.org/presentationml/2006/main">
  <p:tag name="KSO_WM_DIAGRAM_VIRTUALLY_FRAME" val="{&quot;height&quot;:325.8,&quot;left&quot;:139.2,&quot;top&quot;:132.3,&quot;width&quot;:714.8}"/>
</p:tagLst>
</file>

<file path=ppt/tags/tag79.xml><?xml version="1.0" encoding="utf-8"?>
<p:tagLst xmlns:p="http://schemas.openxmlformats.org/presentationml/2006/main">
  <p:tag name="KSO_WM_DIAGRAM_VIRTUALLY_FRAME" val="{&quot;height&quot;:325.8,&quot;left&quot;:139.2,&quot;top&quot;:132.3,&quot;width&quot;:714.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 name="KSO_WM_SLIDE_BK_DARK_LIGHT" val="2"/>
</p:tagLst>
</file>

<file path=ppt/tags/tag80.xml><?xml version="1.0" encoding="utf-8"?>
<p:tagLst xmlns:p="http://schemas.openxmlformats.org/presentationml/2006/main">
  <p:tag name="KSO_WM_DIAGRAM_VIRTUALLY_FRAME" val="{&quot;height&quot;:325.8,&quot;left&quot;:139.2,&quot;top&quot;:132.3,&quot;width&quot;:714.8}"/>
</p:tagLst>
</file>

<file path=ppt/tags/tag81.xml><?xml version="1.0" encoding="utf-8"?>
<p:tagLst xmlns:p="http://schemas.openxmlformats.org/presentationml/2006/main">
  <p:tag name="KSO_WM_DIAGRAM_VIRTUALLY_FRAME" val="{&quot;height&quot;:325.8,&quot;left&quot;:139.2,&quot;top&quot;:132.3,&quot;width&quot;:714.8}"/>
</p:tagLst>
</file>

<file path=ppt/tags/tag82.xml><?xml version="1.0" encoding="utf-8"?>
<p:tagLst xmlns:p="http://schemas.openxmlformats.org/presentationml/2006/main">
  <p:tag name="KSO_WM_DIAGRAM_VIRTUALLY_FRAME" val="{&quot;height&quot;:325.8,&quot;left&quot;:139.2,&quot;top&quot;:132.3,&quot;width&quot;:714.8}"/>
</p:tagLst>
</file>

<file path=ppt/tags/tag83.xml><?xml version="1.0" encoding="utf-8"?>
<p:tagLst xmlns:p="http://schemas.openxmlformats.org/presentationml/2006/main">
  <p:tag name="ISLIDE.DIAGRAM" val="#585743;"/>
  <p:tag name="ISLIDE.ICON" val="#393599;#368966;#368966;#371523;#381372;#379725;#379731;"/>
</p:tagLst>
</file>

<file path=ppt/tags/tag84.xml><?xml version="1.0" encoding="utf-8"?>
<p:tagLst xmlns:p="http://schemas.openxmlformats.org/presentationml/2006/main">
  <p:tag name="COMMONDATA" val="eyJoZGlkIjoiNjNhMjVjMGRjZGNhYzhkZDBlZjcyMTIxZTJlY2M3MTkifQ=="/>
  <p:tag name="KSO_WPP_MARK_KEY" val="0c90fdf7-9f00-483a-8cb4-d97a7fa701a7"/>
  <p:tag name="commondata" val="eyJoZGlkIjoiOTYxMWQ5MmM1ZTUxZTk1YTcyNmM2MDZlN2JmOTNmMzA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胡局PPT</Template>
  <TotalTime>0</TotalTime>
  <Words>1025</Words>
  <Application>WPS 演示</Application>
  <PresentationFormat>宽屏</PresentationFormat>
  <Paragraphs>59</Paragraphs>
  <Slides>7</Slides>
  <Notes>18</Notes>
  <HiddenSlides>0</HiddenSlides>
  <MMClips>0</MMClips>
  <ScaleCrop>false</ScaleCrop>
  <HeadingPairs>
    <vt:vector size="6" baseType="variant">
      <vt:variant>
        <vt:lpstr>已用的字体</vt:lpstr>
      </vt:variant>
      <vt:variant>
        <vt:i4>23</vt:i4>
      </vt:variant>
      <vt:variant>
        <vt:lpstr>主题</vt:lpstr>
      </vt:variant>
      <vt:variant>
        <vt:i4>2</vt:i4>
      </vt:variant>
      <vt:variant>
        <vt:lpstr>幻灯片标题</vt:lpstr>
      </vt:variant>
      <vt:variant>
        <vt:i4>7</vt:i4>
      </vt:variant>
    </vt:vector>
  </HeadingPairs>
  <TitlesOfParts>
    <vt:vector size="32" baseType="lpstr">
      <vt:lpstr>Arial</vt:lpstr>
      <vt:lpstr>宋体</vt:lpstr>
      <vt:lpstr>Wingdings</vt:lpstr>
      <vt:lpstr>微软雅黑</vt:lpstr>
      <vt:lpstr>汉仪旗黑-85S</vt:lpstr>
      <vt:lpstr>黑体</vt:lpstr>
      <vt:lpstr>Wingdings</vt:lpstr>
      <vt:lpstr>Calibri</vt:lpstr>
      <vt:lpstr>Times New Roman</vt:lpstr>
      <vt:lpstr>方正粗黑宋简体</vt:lpstr>
      <vt:lpstr>Calibri</vt:lpstr>
      <vt:lpstr>Gill Sans</vt:lpstr>
      <vt:lpstr>等线</vt:lpstr>
      <vt:lpstr>Arial Unicode MS</vt:lpstr>
      <vt:lpstr>等线 Light</vt:lpstr>
      <vt:lpstr>汉仪菱心体简</vt:lpstr>
      <vt:lpstr>Courier New</vt:lpstr>
      <vt:lpstr>Impact</vt:lpstr>
      <vt:lpstr>Britannic Bold</vt:lpstr>
      <vt:lpstr>Yu Gothic UI Semibold</vt:lpstr>
      <vt:lpstr>仿宋_GB2312</vt:lpstr>
      <vt:lpstr>Open Sans</vt:lpstr>
      <vt:lpstr>Segoe Print</vt:lpstr>
      <vt:lpstr>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党中央、国务院高度重视医疗保障工作</dc:title>
  <dc:creator>小李飞侠</dc:creator>
  <cp:lastModifiedBy>喜你成疾，药石无医。</cp:lastModifiedBy>
  <cp:revision>385</cp:revision>
  <dcterms:created xsi:type="dcterms:W3CDTF">2021-11-26T01:07:00Z</dcterms:created>
  <dcterms:modified xsi:type="dcterms:W3CDTF">2024-10-31T10:48:43Z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2052-12.1.0.18608</vt:lpwstr>
  </property>
  <property fmtid="{D5CDD505-2E9C-101B-9397-08002B2CF9AE}" pid="3" name="ICV">
    <vt:lpwstr>14771CF228BB4E339C13F82107CE84FA</vt:lpwstr>
  </property>
</Properties>
</file>